
<file path=[Content_Types].xml><?xml version="1.0" encoding="utf-8"?>
<Types xmlns="http://schemas.openxmlformats.org/package/2006/content-types">
  <Default Extension="png" ContentType="image/png"/>
  <Default Extension="svg" ContentType="image/svg+xml"/>
  <Default Extension="jpeg" ContentType="image/jpeg"/>
  <Default Extension="glb" ContentType="model/gltf.binary"/>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5"/>
  </p:notesMasterIdLst>
  <p:sldIdLst>
    <p:sldId id="256" r:id="rId2"/>
    <p:sldId id="257" r:id="rId3"/>
    <p:sldId id="264" r:id="rId4"/>
    <p:sldId id="271" r:id="rId5"/>
    <p:sldId id="258" r:id="rId6"/>
    <p:sldId id="259" r:id="rId7"/>
    <p:sldId id="270" r:id="rId8"/>
    <p:sldId id="262" r:id="rId9"/>
    <p:sldId id="266" r:id="rId10"/>
    <p:sldId id="267" r:id="rId11"/>
    <p:sldId id="265" r:id="rId12"/>
    <p:sldId id="268" r:id="rId13"/>
    <p:sldId id="277" r:id="rId14"/>
    <p:sldId id="278" r:id="rId15"/>
    <p:sldId id="260" r:id="rId16"/>
    <p:sldId id="272" r:id="rId17"/>
    <p:sldId id="274" r:id="rId18"/>
    <p:sldId id="261" r:id="rId19"/>
    <p:sldId id="276" r:id="rId20"/>
    <p:sldId id="263" r:id="rId21"/>
    <p:sldId id="279"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0" autoAdjust="0"/>
    <p:restoredTop sz="85073" autoAdjust="0"/>
  </p:normalViewPr>
  <p:slideViewPr>
    <p:cSldViewPr snapToGrid="0">
      <p:cViewPr varScale="1">
        <p:scale>
          <a:sx n="71" d="100"/>
          <a:sy n="71" d="100"/>
        </p:scale>
        <p:origin x="-114" y="-408"/>
      </p:cViewPr>
      <p:guideLst>
        <p:guide orient="horz" pos="2160"/>
        <p:guide pos="3840"/>
      </p:guideLst>
    </p:cSldViewPr>
  </p:slideViewPr>
  <p:outlineViewPr>
    <p:cViewPr>
      <p:scale>
        <a:sx n="33" d="100"/>
        <a:sy n="33" d="100"/>
      </p:scale>
      <p:origin x="0" y="-8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ja-JP" altLang="en-US" b="0"/>
              <a:t>身体障害者手帳所持者数の推移</a:t>
            </a:r>
          </a:p>
        </c:rich>
      </c:tx>
      <c:layout/>
      <c:overlay val="0"/>
    </c:title>
    <c:autoTitleDeleted val="0"/>
    <c:plotArea>
      <c:layout/>
      <c:lineChart>
        <c:grouping val="standard"/>
        <c:varyColors val="0"/>
        <c:ser>
          <c:idx val="1"/>
          <c:order val="0"/>
          <c:dLbls>
            <c:spPr>
              <a:noFill/>
              <a:ln>
                <a:noFill/>
              </a:ln>
              <a:effectLst/>
            </c:sp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0-59A2-486B-9C6D-8547EC0DA5BD}"/>
            </c:ext>
          </c:extLst>
        </c:ser>
        <c:ser>
          <c:idx val="0"/>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wrap="square" lIns="38100" tIns="19050" rIns="38100" bIns="19050" anchor="ctr">
                <a:spAutoFit/>
              </a:bodyPr>
              <a:lstStyle/>
              <a:p>
                <a:pPr>
                  <a:defRPr b="0"/>
                </a:pPr>
                <a:endParaRPr lang="ja-JP"/>
              </a:p>
            </c:txPr>
            <c:dLblPos val="t"/>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xmlns:c16r2="http://schemas.microsoft.com/office/drawing/2015/06/chart">
            <c:ext xmlns:c16="http://schemas.microsoft.com/office/drawing/2014/chart" uri="{C3380CC4-5D6E-409C-BE32-E72D297353CC}">
              <c16:uniqueId val="{00000001-59A2-486B-9C6D-8547EC0DA5BD}"/>
            </c:ext>
          </c:extLst>
        </c:ser>
        <c:dLbls>
          <c:dLblPos val="t"/>
          <c:showLegendKey val="0"/>
          <c:showVal val="1"/>
          <c:showCatName val="0"/>
          <c:showSerName val="0"/>
          <c:showPercent val="0"/>
          <c:showBubbleSize val="0"/>
        </c:dLbls>
        <c:marker val="1"/>
        <c:smooth val="0"/>
        <c:axId val="220335104"/>
        <c:axId val="220349184"/>
      </c:lineChart>
      <c:catAx>
        <c:axId val="220335104"/>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0349184"/>
        <c:crosses val="autoZero"/>
        <c:auto val="1"/>
        <c:lblAlgn val="ctr"/>
        <c:lblOffset val="100"/>
        <c:noMultiLvlLbl val="0"/>
      </c:catAx>
      <c:valAx>
        <c:axId val="220349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220335104"/>
        <c:crosses val="autoZero"/>
        <c:crossBetween val="between"/>
      </c:valAx>
    </c:plotArea>
    <c:plotVisOnly val="1"/>
    <c:dispBlanksAs val="gap"/>
    <c:showDLblsOverMax val="0"/>
    <c:extLst xmlns:c16r2="http://schemas.microsoft.com/office/drawing/2015/06/chart"/>
  </c:chart>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0.10243</cdr:y>
    </cdr:from>
    <cdr:to>
      <cdr:x>0.17187</cdr:x>
      <cdr:y>0.18924</cdr:y>
    </cdr:to>
    <cdr:sp macro="" textlink="">
      <cdr:nvSpPr>
        <cdr:cNvPr id="2" name="テキスト ボックス 1">
          <a:extLst xmlns:a="http://schemas.openxmlformats.org/drawingml/2006/main">
            <a:ext uri="{FF2B5EF4-FFF2-40B4-BE49-F238E27FC236}">
              <a16:creationId xmlns="" xmlns:a16="http://schemas.microsoft.com/office/drawing/2014/main" id="{857F395C-50EB-4F8B-A138-63A0F3E9B657}"/>
            </a:ext>
          </a:extLst>
        </cdr:cNvPr>
        <cdr:cNvSpPr txBox="1"/>
      </cdr:nvSpPr>
      <cdr:spPr>
        <a:xfrm xmlns:a="http://schemas.openxmlformats.org/drawingml/2006/main">
          <a:off x="0" y="280988"/>
          <a:ext cx="785812"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100"/>
            <a:t>（千人）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2021/3/5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smtClean="0"/>
              <a:t>10</a:t>
            </a:r>
            <a:r>
              <a:rPr kumimoji="1" lang="ja-JP" altLang="en-US" dirty="0" smtClean="0"/>
              <a:t>ｓ</a:t>
            </a:r>
            <a:endParaRPr kumimoji="1" lang="ja-JP" altLang="en-US" dirty="0"/>
          </a:p>
        </p:txBody>
      </p:sp>
      <p:sp>
        <p:nvSpPr>
          <p:cNvPr id="4" name="スライド番号プレースホルダー 3"/>
          <p:cNvSpPr>
            <a:spLocks noGrp="1"/>
          </p:cNvSpPr>
          <p:nvPr>
            <p:ph type="sldNum" sz="quarter" idx="10"/>
          </p:nvPr>
        </p:nvSpPr>
        <p:spPr/>
        <p:txBody>
          <a:bodyPr/>
          <a:lstStyle/>
          <a:p>
            <a:fld id="{53690FA6-7D7B-415C-B557-2876107E191E}" type="slidenum">
              <a:rPr kumimoji="1" lang="ja-JP" altLang="en-US" smtClean="0"/>
              <a:t>1</a:t>
            </a:fld>
            <a:endParaRPr kumimoji="1" lang="ja-JP" altLang="en-US"/>
          </a:p>
        </p:txBody>
      </p:sp>
    </p:spTree>
    <p:extLst>
      <p:ext uri="{BB962C8B-B14F-4D97-AF65-F5344CB8AC3E}">
        <p14:creationId xmlns:p14="http://schemas.microsoft.com/office/powerpoint/2010/main" val="20498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a:t>
            </a:r>
            <a:r>
              <a:rPr kumimoji="1" lang="ja-JP" altLang="en-US" dirty="0" smtClean="0"/>
              <a:t>は</a:t>
            </a:r>
            <a:endParaRPr kumimoji="1" lang="en-US" altLang="ja-JP" dirty="0" smtClean="0"/>
          </a:p>
          <a:p>
            <a:endParaRPr kumimoji="1" lang="en-US" altLang="ja-JP" dirty="0" smtClean="0"/>
          </a:p>
          <a:p>
            <a:r>
              <a:rPr kumimoji="1" lang="en-US" altLang="ja-JP" dirty="0" smtClean="0"/>
              <a:t>1m15s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15</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手話と学習支援をテーマ</a:t>
            </a:r>
            <a:endParaRPr kumimoji="1" lang="en-US" altLang="ja-JP" dirty="0"/>
          </a:p>
          <a:p>
            <a:endParaRPr kumimoji="1" lang="en-US" altLang="ja-JP" dirty="0"/>
          </a:p>
          <a:p>
            <a:r>
              <a:rPr kumimoji="1" lang="ja-JP" altLang="en-US" dirty="0"/>
              <a:t>体全体を使って表現する手話を学習の対象として扱う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16</a:t>
            </a:fld>
            <a:endParaRPr kumimoji="1" lang="ja-JP" altLang="en-US"/>
          </a:p>
        </p:txBody>
      </p:sp>
    </p:spTree>
    <p:extLst>
      <p:ext uri="{BB962C8B-B14F-4D97-AF65-F5344CB8AC3E}">
        <p14:creationId xmlns:p14="http://schemas.microsoft.com/office/powerpoint/2010/main" val="940694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手の位置だけでなく回転、指の曲げ伸ばしを認識するためより詳細な手話の認識が可能</a:t>
            </a:r>
            <a:endParaRPr kumimoji="1" lang="en-US" altLang="ja-JP" dirty="0"/>
          </a:p>
          <a:p>
            <a:r>
              <a:rPr kumimoji="1" lang="ja-JP" altLang="en-US" dirty="0"/>
              <a:t>システムの詳細については後述</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17</a:t>
            </a:fld>
            <a:endParaRPr kumimoji="1" lang="ja-JP" altLang="en-US"/>
          </a:p>
        </p:txBody>
      </p:sp>
    </p:spTree>
    <p:extLst>
      <p:ext uri="{BB962C8B-B14F-4D97-AF65-F5344CB8AC3E}">
        <p14:creationId xmlns:p14="http://schemas.microsoft.com/office/powerpoint/2010/main" val="2591076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18</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19</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20</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21</a:t>
            </a:fld>
            <a:endParaRPr kumimoji="1" lang="ja-JP" altLang="en-US"/>
          </a:p>
        </p:txBody>
      </p:sp>
    </p:spTree>
    <p:extLst>
      <p:ext uri="{BB962C8B-B14F-4D97-AF65-F5344CB8AC3E}">
        <p14:creationId xmlns:p14="http://schemas.microsoft.com/office/powerpoint/2010/main" val="4150687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en-US" altLang="ja-JP" dirty="0" smtClean="0"/>
          </a:p>
          <a:p>
            <a:r>
              <a:rPr kumimoji="1" lang="en-US" altLang="ja-JP" dirty="0" smtClean="0"/>
              <a:t>1m</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22</a:t>
            </a:fld>
            <a:endParaRPr kumimoji="1" lang="ja-JP" altLang="en-US"/>
          </a:p>
        </p:txBody>
      </p:sp>
    </p:spTree>
    <p:extLst>
      <p:ext uri="{BB962C8B-B14F-4D97-AF65-F5344CB8AC3E}">
        <p14:creationId xmlns:p14="http://schemas.microsoft.com/office/powerpoint/2010/main" val="2682846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23</a:t>
            </a:fld>
            <a:endParaRPr kumimoji="1" lang="ja-JP" altLang="en-US"/>
          </a:p>
        </p:txBody>
      </p:sp>
    </p:spTree>
    <p:extLst>
      <p:ext uri="{BB962C8B-B14F-4D97-AF65-F5344CB8AC3E}">
        <p14:creationId xmlns:p14="http://schemas.microsoft.com/office/powerpoint/2010/main" val="274108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a:t>
            </a:r>
            <a:r>
              <a:rPr kumimoji="1" lang="ja-JP" altLang="en-US" dirty="0" smtClean="0"/>
              <a:t>できない</a:t>
            </a:r>
            <a:endParaRPr kumimoji="1" lang="en-US" altLang="ja-JP" dirty="0" smtClean="0"/>
          </a:p>
          <a:p>
            <a:endParaRPr kumimoji="1" lang="en-US" altLang="ja-JP" dirty="0" smtClean="0"/>
          </a:p>
          <a:p>
            <a:r>
              <a:rPr kumimoji="1" lang="en-US" altLang="ja-JP" dirty="0" smtClean="0"/>
              <a:t>14s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74685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a:t>
            </a:r>
            <a:r>
              <a:rPr kumimoji="1" lang="ja-JP" altLang="en-US" dirty="0" smtClean="0"/>
              <a:t>できない</a:t>
            </a:r>
            <a:endParaRPr kumimoji="1" lang="en-US" altLang="ja-JP" dirty="0" smtClean="0"/>
          </a:p>
          <a:p>
            <a:endParaRPr kumimoji="1" lang="en-US" altLang="ja-JP" dirty="0" smtClean="0"/>
          </a:p>
          <a:p>
            <a:r>
              <a:rPr kumimoji="1" lang="en-US" altLang="ja-JP" dirty="0" smtClean="0"/>
              <a:t>1m10s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1063507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a:t>
            </a:r>
            <a:r>
              <a:rPr kumimoji="1" lang="ja-JP" altLang="en-US" dirty="0" smtClean="0"/>
              <a:t>ような</a:t>
            </a:r>
            <a:r>
              <a:rPr kumimoji="1" lang="ja-JP" altLang="en-US" dirty="0"/>
              <a:t>問題点を以下のように改善して</a:t>
            </a:r>
            <a:r>
              <a:rPr kumimoji="1" lang="ja-JP" altLang="en-US" dirty="0" smtClean="0"/>
              <a:t>いく</a:t>
            </a:r>
            <a:endParaRPr kumimoji="1" lang="en-US" altLang="ja-JP" dirty="0" smtClean="0"/>
          </a:p>
          <a:p>
            <a:endParaRPr kumimoji="1" lang="en-US" altLang="ja-JP" dirty="0" smtClean="0"/>
          </a:p>
          <a:p>
            <a:r>
              <a:rPr kumimoji="1" lang="en-US" altLang="ja-JP" dirty="0" smtClean="0"/>
              <a:t>50s</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a:t>
            </a:r>
            <a:r>
              <a:rPr kumimoji="1" lang="ja-JP" altLang="en-US" dirty="0" smtClean="0"/>
              <a:t>形</a:t>
            </a:r>
            <a:endParaRPr kumimoji="1" lang="en-US" altLang="ja-JP" dirty="0" smtClean="0"/>
          </a:p>
          <a:p>
            <a:endParaRPr kumimoji="1" lang="en-US" altLang="ja-JP" dirty="0" smtClean="0"/>
          </a:p>
          <a:p>
            <a:r>
              <a:rPr kumimoji="1" lang="en-US" altLang="ja-JP" dirty="0" smtClean="0"/>
              <a:t>1m30s</a:t>
            </a:r>
          </a:p>
          <a:p>
            <a:r>
              <a:rPr kumimoji="1" lang="en-US" altLang="ja-JP" dirty="0" smtClean="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2906375-DA0A-4459-89EF-013E7CEA96B8}"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4220081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658410F-51A9-4D3D-B685-FAF562551DE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953BD40-A824-4E6B-9CD6-7188635E138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C291C6B-2C6F-4AC8-A511-B1E8C93E55B2}"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A36D87-BF28-42DA-86E6-18FFFB2B3BEF}" type="datetime1">
              <a:rPr kumimoji="1" lang="ja-JP" altLang="en-US" smtClean="0"/>
              <a:t>2021/3/5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F5257D-A4CF-44F8-80F2-0941D8038280}"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AFF167B-26CF-4E5A-B1AD-A0C1A1B60420}" type="datetime1">
              <a:rPr kumimoji="1" lang="ja-JP" altLang="en-US" smtClean="0"/>
              <a:t>2021/3/5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B4749DE-5666-403F-88B5-9FEA439D3F23}" type="datetime1">
              <a:rPr kumimoji="1" lang="ja-JP" altLang="en-US" smtClean="0"/>
              <a:t>2021/3/5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92E8C-33E5-45DF-BF14-B4901C8EFB1B}" type="datetime1">
              <a:rPr kumimoji="1" lang="ja-JP" altLang="en-US" smtClean="0"/>
              <a:t>2021/3/5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6EF059-F008-44A7-8D91-2CA344D7E60D}"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505B8-E2E9-4AB5-97DA-2576B65BE46B}" type="datetime1">
              <a:rPr kumimoji="1" lang="ja-JP" altLang="en-US" smtClean="0"/>
              <a:t>2021/3/5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29F63-24A3-402E-AD84-3D2E7425B8F8}" type="datetime1">
              <a:rPr kumimoji="1" lang="ja-JP" altLang="en-US" smtClean="0"/>
              <a:t>2021/3/5</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915400" y="6460284"/>
            <a:ext cx="3276600" cy="365125"/>
          </a:xfrm>
          <a:prstGeom prst="rect">
            <a:avLst/>
          </a:prstGeom>
        </p:spPr>
        <p:txBody>
          <a:bodyPr vert="horz" lIns="91440" tIns="45720" rIns="91440" bIns="45720" rtlCol="0" anchor="ctr"/>
          <a:lstStyle>
            <a:lvl1pPr algn="r">
              <a:defRPr sz="1200">
                <a:solidFill>
                  <a:schemeClr val="bg1"/>
                </a:solidFill>
              </a:defRPr>
            </a:lvl1pPr>
          </a:lstStyle>
          <a:p>
            <a:fld id="{6C34D4C7-2AC4-4B11-881B-A0BAB20E46C1}" type="slidenum">
              <a:rPr kumimoji="1" lang="ja-JP" altLang="en-US" smtClean="0"/>
              <a:pPr/>
              <a:t>‹#›</a:t>
            </a:fld>
            <a:endParaRPr kumimoji="1" lang="ja-JP" altLang="en-US"/>
          </a:p>
        </p:txBody>
      </p:sp>
      <p:sp>
        <p:nvSpPr>
          <p:cNvPr id="7" name="正方形/長方形 6"/>
          <p:cNvSpPr/>
          <p:nvPr userDrawn="1"/>
        </p:nvSpPr>
        <p:spPr>
          <a:xfrm>
            <a:off x="0" y="6427694"/>
            <a:ext cx="12192000" cy="430306"/>
          </a:xfrm>
          <a:prstGeom prst="rect">
            <a:avLst/>
          </a:prstGeom>
          <a:solidFill>
            <a:srgbClr val="F38F39"/>
          </a:solidFill>
          <a:ln>
            <a:solidFill>
              <a:srgbClr val="F38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kumimoji="1" lang="en-US" altLang="ja-JP" sz="2000" dirty="0" smtClean="0">
                <a:solidFill>
                  <a:schemeClr val="bg1"/>
                </a:solidFill>
              </a:rPr>
              <a:t>WEB16</a:t>
            </a:r>
            <a:r>
              <a:rPr kumimoji="1" lang="ja-JP" altLang="en-US" sz="2000" dirty="0" smtClean="0">
                <a:solidFill>
                  <a:schemeClr val="bg1"/>
                </a:solidFill>
              </a:rPr>
              <a:t>・画像処理（</a:t>
            </a:r>
            <a:r>
              <a:rPr kumimoji="1" lang="en-US" altLang="ja-JP" sz="2000" dirty="0" smtClean="0">
                <a:solidFill>
                  <a:schemeClr val="bg1"/>
                </a:solidFill>
              </a:rPr>
              <a:t>Ⅰ</a:t>
            </a:r>
            <a:r>
              <a:rPr kumimoji="1" lang="ja-JP" altLang="en-US" sz="2000" dirty="0" smtClean="0">
                <a:solidFill>
                  <a:schemeClr val="bg1"/>
                </a:solidFill>
              </a:rPr>
              <a:t>）・</a:t>
            </a:r>
            <a:r>
              <a:rPr kumimoji="1" lang="en-US" altLang="ja-JP" sz="2000" dirty="0" smtClean="0">
                <a:solidFill>
                  <a:schemeClr val="bg1"/>
                </a:solidFill>
              </a:rPr>
              <a:t>3-032</a:t>
            </a:r>
            <a:r>
              <a:rPr kumimoji="1" lang="ja-JP" altLang="en-US" sz="2000" dirty="0" smtClean="0">
                <a:solidFill>
                  <a:schemeClr val="bg1"/>
                </a:solidFill>
              </a:rPr>
              <a:t>・赤葉亮太（摂南大学）</a:t>
            </a:r>
            <a:endParaRPr kumimoji="1" lang="ja-JP" altLang="en-US" sz="2000" dirty="0">
              <a:solidFill>
                <a:schemeClr val="bg1"/>
              </a:solidFill>
            </a:endParaRPr>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hf sldNum="0"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2.png"/><Relationship Id="rId4" Type="http://schemas.microsoft.com/office/2017/06/relationships/model3d" Target="../media/model3d1.glb"/></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2.png"/><Relationship Id="rId4" Type="http://schemas.microsoft.com/office/2017/06/relationships/model3d" Target="../media/model3d1.glb"/></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4.pn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4.png"/><Relationship Id="rId3" Type="http://schemas.microsoft.com/office/2017/06/relationships/model3d" Target="../media/model3d1.glb"/><Relationship Id="rId7" Type="http://schemas.openxmlformats.org/officeDocument/2006/relationships/image" Target="../media/image7.sv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E598E38-146E-4BAE-803B-08DC8CCE40C4}"/>
              </a:ext>
            </a:extLst>
          </p:cNvPr>
          <p:cNvSpPr>
            <a:spLocks noGrp="1"/>
          </p:cNvSpPr>
          <p:nvPr>
            <p:ph type="ctrTitle"/>
          </p:nvPr>
        </p:nvSpPr>
        <p:spPr>
          <a:xfrm>
            <a:off x="1066800" y="1251285"/>
            <a:ext cx="10058400" cy="1556010"/>
          </a:xfrm>
        </p:spPr>
        <p:txBody>
          <a:bodyPr>
            <a:normAutofit/>
          </a:bodyPr>
          <a:lstStyle/>
          <a:p>
            <a:r>
              <a:rPr kumimoji="1" lang="ja-JP" altLang="en-US" sz="4800" dirty="0"/>
              <a:t>ハンドトラッキング機能搭載</a:t>
            </a:r>
            <a:r>
              <a:rPr kumimoji="1" lang="en-US" altLang="ja-JP" sz="4800" dirty="0">
                <a:latin typeface="Century" panose="02040604050505020304" pitchFamily="18" charset="0"/>
              </a:rPr>
              <a:t>HMD</a:t>
            </a:r>
            <a:r>
              <a:rPr kumimoji="1" lang="ja-JP" altLang="en-US" sz="4800" dirty="0"/>
              <a:t>を　用いた手話学習支援ツールの検討</a:t>
            </a:r>
          </a:p>
        </p:txBody>
      </p:sp>
      <p:sp>
        <p:nvSpPr>
          <p:cNvPr id="3" name="字幕 2">
            <a:extLst>
              <a:ext uri="{FF2B5EF4-FFF2-40B4-BE49-F238E27FC236}">
                <a16:creationId xmlns="" xmlns:a16="http://schemas.microsoft.com/office/drawing/2014/main" id="{7483203D-0D82-469F-B40C-21D215CCBEEF}"/>
              </a:ext>
            </a:extLst>
          </p:cNvPr>
          <p:cNvSpPr>
            <a:spLocks noGrp="1"/>
          </p:cNvSpPr>
          <p:nvPr>
            <p:ph type="subTitle" idx="1"/>
          </p:nvPr>
        </p:nvSpPr>
        <p:spPr>
          <a:xfrm>
            <a:off x="1066800" y="4966854"/>
            <a:ext cx="10058400" cy="453264"/>
          </a:xfrm>
        </p:spPr>
        <p:txBody>
          <a:bodyPr>
            <a:noAutofit/>
          </a:bodyPr>
          <a:lstStyle/>
          <a:p>
            <a:r>
              <a:rPr kumimoji="1" lang="ja-JP" altLang="en-US" dirty="0"/>
              <a:t>摂南大学　　　赤葉　亮太　鹿間　信介</a:t>
            </a:r>
          </a:p>
        </p:txBody>
      </p:sp>
    </p:spTree>
    <p:extLst>
      <p:ext uri="{BB962C8B-B14F-4D97-AF65-F5344CB8AC3E}">
        <p14:creationId xmlns:p14="http://schemas.microsoft.com/office/powerpoint/2010/main" val="31424510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pic>
        <p:nvPicPr>
          <p:cNvPr id="7" name="図 6">
            <a:extLst>
              <a:ext uri="{FF2B5EF4-FFF2-40B4-BE49-F238E27FC236}">
                <a16:creationId xmlns="" xmlns:a16="http://schemas.microsoft.com/office/drawing/2014/main" id="{749B879F-FE14-4394-B40E-8CF8164E13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87883" y="1171882"/>
            <a:ext cx="2910616" cy="3029540"/>
          </a:xfrm>
          <a:prstGeom prst="rect">
            <a:avLst/>
          </a:prstGeom>
        </p:spPr>
      </p:pic>
      <p:sp>
        <p:nvSpPr>
          <p:cNvPr id="8" name="テキスト ボックス 7">
            <a:extLst>
              <a:ext uri="{FF2B5EF4-FFF2-40B4-BE49-F238E27FC236}">
                <a16:creationId xmlns="" xmlns:a16="http://schemas.microsoft.com/office/drawing/2014/main" id="{30CF3102-4A56-4BB1-AA90-A3E2EB9269A3}"/>
              </a:ext>
            </a:extLst>
          </p:cNvPr>
          <p:cNvSpPr txBox="1"/>
          <p:nvPr/>
        </p:nvSpPr>
        <p:spPr>
          <a:xfrm>
            <a:off x="8987883" y="4182122"/>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mc:Choice xmlns="" xmlns:am3d="http://schemas.microsoft.com/office/drawing/2017/model3d"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 xmlns:a16="http://schemas.microsoft.com/office/drawing/2014/main"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Tree>
    <p:extLst>
      <p:ext uri="{BB962C8B-B14F-4D97-AF65-F5344CB8AC3E}">
        <p14:creationId xmlns:p14="http://schemas.microsoft.com/office/powerpoint/2010/main" val="2336693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pic>
        <p:nvPicPr>
          <p:cNvPr id="7" name="図 6">
            <a:extLst>
              <a:ext uri="{FF2B5EF4-FFF2-40B4-BE49-F238E27FC236}">
                <a16:creationId xmlns="" xmlns:a16="http://schemas.microsoft.com/office/drawing/2014/main" id="{FCEC4464-DADC-4769-B988-B4245DEF5B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6310" b="9422"/>
          <a:stretch/>
        </p:blipFill>
        <p:spPr>
          <a:xfrm>
            <a:off x="8219455" y="2009273"/>
            <a:ext cx="3134345" cy="1612233"/>
          </a:xfrm>
          <a:prstGeom prst="rect">
            <a:avLst/>
          </a:prstGeom>
        </p:spPr>
      </p:pic>
      <p:sp>
        <p:nvSpPr>
          <p:cNvPr id="8" name="テキスト ボックス 7">
            <a:extLst>
              <a:ext uri="{FF2B5EF4-FFF2-40B4-BE49-F238E27FC236}">
                <a16:creationId xmlns="" xmlns:a16="http://schemas.microsoft.com/office/drawing/2014/main" id="{AB9DA4E8-2A41-4E1E-BFB7-4B71CB2398BB}"/>
              </a:ext>
            </a:extLst>
          </p:cNvPr>
          <p:cNvSpPr txBox="1"/>
          <p:nvPr/>
        </p:nvSpPr>
        <p:spPr>
          <a:xfrm>
            <a:off x="9062198" y="3579083"/>
            <a:ext cx="1448858" cy="461665"/>
          </a:xfrm>
          <a:prstGeom prst="rect">
            <a:avLst/>
          </a:prstGeom>
          <a:noFill/>
        </p:spPr>
        <p:txBody>
          <a:bodyPr wrap="none" rtlCol="0">
            <a:spAutoFit/>
          </a:bodyPr>
          <a:lstStyle/>
          <a:p>
            <a:r>
              <a:rPr kumimoji="1" lang="en-US" altLang="ja-JP" sz="2400" dirty="0"/>
              <a:t>RealSense</a:t>
            </a:r>
          </a:p>
        </p:txBody>
      </p:sp>
      <p:sp>
        <p:nvSpPr>
          <p:cNvPr id="9" name="テキスト ボックス 8">
            <a:extLst>
              <a:ext uri="{FF2B5EF4-FFF2-40B4-BE49-F238E27FC236}">
                <a16:creationId xmlns="" xmlns:a16="http://schemas.microsoft.com/office/drawing/2014/main" id="{79A2593A-F909-4F7C-A780-05D6E2CFD4E6}"/>
              </a:ext>
            </a:extLst>
          </p:cNvPr>
          <p:cNvSpPr txBox="1"/>
          <p:nvPr/>
        </p:nvSpPr>
        <p:spPr>
          <a:xfrm>
            <a:off x="7886074" y="3902248"/>
            <a:ext cx="3980000" cy="276999"/>
          </a:xfrm>
          <a:prstGeom prst="rect">
            <a:avLst/>
          </a:prstGeom>
          <a:noFill/>
        </p:spPr>
        <p:txBody>
          <a:bodyPr wrap="none" rtlCol="0">
            <a:spAutoFit/>
          </a:bodyPr>
          <a:lstStyle/>
          <a:p>
            <a:r>
              <a:rPr kumimoji="1" lang="ja-JP" altLang="en-US" sz="1200" dirty="0"/>
              <a:t>出典：</a:t>
            </a:r>
            <a:r>
              <a:rPr kumimoji="1" lang="en-US" altLang="ja-JP" sz="1200" dirty="0"/>
              <a:t> https://www.intelrealsense.com/depth-camera-d435/</a:t>
            </a:r>
          </a:p>
        </p:txBody>
      </p:sp>
      <p:pic>
        <p:nvPicPr>
          <p:cNvPr id="11" name="図 10">
            <a:extLst>
              <a:ext uri="{FF2B5EF4-FFF2-40B4-BE49-F238E27FC236}">
                <a16:creationId xmlns="" xmlns:a16="http://schemas.microsoft.com/office/drawing/2014/main" id="{FD5938F3-B4F9-499D-AEF3-4D7238D565CA}"/>
              </a:ext>
            </a:extLst>
          </p:cNvPr>
          <p:cNvPicPr>
            <a:picLocks noChangeAspect="1"/>
          </p:cNvPicPr>
          <p:nvPr/>
        </p:nvPicPr>
        <p:blipFill rotWithShape="1">
          <a:blip r:embed="rId4">
            <a:extLst>
              <a:ext uri="{28A0092B-C50C-407E-A947-70E740481C1C}">
                <a14:useLocalDpi xmlns:a14="http://schemas.microsoft.com/office/drawing/2010/main" val="0"/>
              </a:ext>
            </a:extLst>
          </a:blip>
          <a:srcRect l="20413" r="20619"/>
          <a:stretch/>
        </p:blipFill>
        <p:spPr>
          <a:xfrm>
            <a:off x="7971037" y="4252923"/>
            <a:ext cx="3621274" cy="1449968"/>
          </a:xfrm>
          <a:prstGeom prst="rect">
            <a:avLst/>
          </a:prstGeom>
        </p:spPr>
      </p:pic>
      <p:sp>
        <p:nvSpPr>
          <p:cNvPr id="12" name="テキスト ボックス 11">
            <a:extLst>
              <a:ext uri="{FF2B5EF4-FFF2-40B4-BE49-F238E27FC236}">
                <a16:creationId xmlns="" xmlns:a16="http://schemas.microsoft.com/office/drawing/2014/main" id="{8CB54E5A-C87A-4228-98C7-2F07492FBEBA}"/>
              </a:ext>
            </a:extLst>
          </p:cNvPr>
          <p:cNvSpPr txBox="1"/>
          <p:nvPr/>
        </p:nvSpPr>
        <p:spPr>
          <a:xfrm>
            <a:off x="8941426" y="5282226"/>
            <a:ext cx="1699504" cy="461665"/>
          </a:xfrm>
          <a:prstGeom prst="rect">
            <a:avLst/>
          </a:prstGeom>
          <a:noFill/>
        </p:spPr>
        <p:txBody>
          <a:bodyPr wrap="none" rtlCol="0">
            <a:spAutoFit/>
          </a:bodyPr>
          <a:lstStyle/>
          <a:p>
            <a:r>
              <a:rPr kumimoji="1" lang="en-US" altLang="ja-JP" sz="2400" dirty="0" err="1"/>
              <a:t>LeapMotion</a:t>
            </a:r>
            <a:endParaRPr kumimoji="1" lang="en-US" altLang="ja-JP" sz="2400" dirty="0"/>
          </a:p>
        </p:txBody>
      </p:sp>
      <p:sp>
        <p:nvSpPr>
          <p:cNvPr id="13" name="テキスト ボックス 12">
            <a:extLst>
              <a:ext uri="{FF2B5EF4-FFF2-40B4-BE49-F238E27FC236}">
                <a16:creationId xmlns="" xmlns:a16="http://schemas.microsoft.com/office/drawing/2014/main" id="{459A6FEF-C1B1-42E4-A3CF-AFBE47E6B4AE}"/>
              </a:ext>
            </a:extLst>
          </p:cNvPr>
          <p:cNvSpPr txBox="1"/>
          <p:nvPr/>
        </p:nvSpPr>
        <p:spPr>
          <a:xfrm>
            <a:off x="7576213" y="5606722"/>
            <a:ext cx="4599721" cy="276999"/>
          </a:xfrm>
          <a:prstGeom prst="rect">
            <a:avLst/>
          </a:prstGeom>
          <a:noFill/>
        </p:spPr>
        <p:txBody>
          <a:bodyPr wrap="none" rtlCol="0">
            <a:spAutoFit/>
          </a:bodyPr>
          <a:lstStyle/>
          <a:p>
            <a:r>
              <a:rPr kumimoji="1" lang="ja-JP" altLang="en-US" sz="1200" dirty="0"/>
              <a:t>出典：</a:t>
            </a:r>
            <a:r>
              <a:rPr kumimoji="1" lang="en-US" altLang="ja-JP" sz="1200" dirty="0"/>
              <a:t> https://blog.leapmotion.com/designing-leap-motion-controller/</a:t>
            </a:r>
          </a:p>
        </p:txBody>
      </p:sp>
    </p:spTree>
    <p:extLst>
      <p:ext uri="{BB962C8B-B14F-4D97-AF65-F5344CB8AC3E}">
        <p14:creationId xmlns:p14="http://schemas.microsoft.com/office/powerpoint/2010/main" val="417291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グループ化 49">
            <a:extLst>
              <a:ext uri="{FF2B5EF4-FFF2-40B4-BE49-F238E27FC236}">
                <a16:creationId xmlns="" xmlns:a16="http://schemas.microsoft.com/office/drawing/2014/main" id="{1D3EAEEA-82FA-4866-AAF3-363AD483934F}"/>
              </a:ext>
            </a:extLst>
          </p:cNvPr>
          <p:cNvGrpSpPr/>
          <p:nvPr/>
        </p:nvGrpSpPr>
        <p:grpSpPr>
          <a:xfrm>
            <a:off x="554339" y="693894"/>
            <a:ext cx="11650349" cy="5617967"/>
            <a:chOff x="554339" y="693894"/>
            <a:chExt cx="11650349" cy="5617967"/>
          </a:xfrm>
        </p:grpSpPr>
        <p:sp>
          <p:nvSpPr>
            <p:cNvPr id="47" name="矢印: 左 46">
              <a:extLst>
                <a:ext uri="{FF2B5EF4-FFF2-40B4-BE49-F238E27FC236}">
                  <a16:creationId xmlns="" xmlns:a16="http://schemas.microsoft.com/office/drawing/2014/main" id="{2AEAD502-03A0-4D2D-9053-A3117E1691CD}"/>
                </a:ext>
              </a:extLst>
            </p:cNvPr>
            <p:cNvSpPr/>
            <p:nvPr/>
          </p:nvSpPr>
          <p:spPr>
            <a:xfrm rot="12202032" flipH="1">
              <a:off x="6554638" y="2621120"/>
              <a:ext cx="2386435"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 xmlns:a16="http://schemas.microsoft.com/office/drawing/2014/main" id="{3AE1C9FB-3865-47CB-BD66-2A491C1E603F}"/>
                </a:ext>
              </a:extLst>
            </p:cNvPr>
            <p:cNvSpPr/>
            <p:nvPr/>
          </p:nvSpPr>
          <p:spPr>
            <a:xfrm flipV="1">
              <a:off x="8894387" y="3480771"/>
              <a:ext cx="469560" cy="1972032"/>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 43">
              <a:extLst>
                <a:ext uri="{FF2B5EF4-FFF2-40B4-BE49-F238E27FC236}">
                  <a16:creationId xmlns="" xmlns:a16="http://schemas.microsoft.com/office/drawing/2014/main" id="{D9A6F5B2-C066-4AD0-904B-39F7978EB5C1}"/>
                </a:ext>
              </a:extLst>
            </p:cNvPr>
            <p:cNvSpPr/>
            <p:nvPr/>
          </p:nvSpPr>
          <p:spPr>
            <a:xfrm rot="20302032" flipH="1">
              <a:off x="9233064" y="2649080"/>
              <a:ext cx="2386435"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左カーブ 14">
              <a:extLst>
                <a:ext uri="{FF2B5EF4-FFF2-40B4-BE49-F238E27FC236}">
                  <a16:creationId xmlns="" xmlns:a16="http://schemas.microsoft.com/office/drawing/2014/main" id="{0F10B568-6BAE-49AA-A27C-7AA0CBD0728F}"/>
                </a:ext>
              </a:extLst>
            </p:cNvPr>
            <p:cNvSpPr/>
            <p:nvPr/>
          </p:nvSpPr>
          <p:spPr>
            <a:xfrm rot="16200000">
              <a:off x="4058310"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 name="グループ化 9">
              <a:extLst>
                <a:ext uri="{FF2B5EF4-FFF2-40B4-BE49-F238E27FC236}">
                  <a16:creationId xmlns="" xmlns:a16="http://schemas.microsoft.com/office/drawing/2014/main" id="{016E40D9-5595-4E81-9CB1-7A9248EBDBE0}"/>
                </a:ext>
              </a:extLst>
            </p:cNvPr>
            <p:cNvGrpSpPr/>
            <p:nvPr/>
          </p:nvGrpSpPr>
          <p:grpSpPr>
            <a:xfrm>
              <a:off x="1775361" y="1953489"/>
              <a:ext cx="2363190" cy="2455504"/>
              <a:chOff x="2576945" y="2844138"/>
              <a:chExt cx="1520041" cy="1579419"/>
            </a:xfrm>
            <a:solidFill>
              <a:schemeClr val="accent3">
                <a:lumMod val="75000"/>
              </a:schemeClr>
            </a:solidFill>
          </p:grpSpPr>
          <p:sp>
            <p:nvSpPr>
              <p:cNvPr id="4" name="フローチャート: データ 3">
                <a:extLst>
                  <a:ext uri="{FF2B5EF4-FFF2-40B4-BE49-F238E27FC236}">
                    <a16:creationId xmlns="" xmlns:a16="http://schemas.microsoft.com/office/drawing/2014/main" id="{8A2F0700-C50F-4A4E-981F-B408DDBCD413}"/>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判断 4">
                <a:extLst>
                  <a:ext uri="{FF2B5EF4-FFF2-40B4-BE49-F238E27FC236}">
                    <a16:creationId xmlns="" xmlns:a16="http://schemas.microsoft.com/office/drawing/2014/main" id="{6EB053DA-30A0-4BDB-938C-D08D301109CB}"/>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 xmlns:a16="http://schemas.microsoft.com/office/drawing/2014/main" id="{0DAFDD45-147D-4BDC-A5D8-535C008974D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矢印: 右カーブ 8">
              <a:extLst>
                <a:ext uri="{FF2B5EF4-FFF2-40B4-BE49-F238E27FC236}">
                  <a16:creationId xmlns="" xmlns:a16="http://schemas.microsoft.com/office/drawing/2014/main" id="{60C1B247-9A5F-404A-AB87-A1CAB82A424C}"/>
                </a:ext>
              </a:extLst>
            </p:cNvPr>
            <p:cNvSpPr/>
            <p:nvPr/>
          </p:nvSpPr>
          <p:spPr>
            <a:xfrm>
              <a:off x="688769"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右カーブ 10">
              <a:extLst>
                <a:ext uri="{FF2B5EF4-FFF2-40B4-BE49-F238E27FC236}">
                  <a16:creationId xmlns="" xmlns:a16="http://schemas.microsoft.com/office/drawing/2014/main" id="{D8DBEFEC-F095-4609-A6DE-724E69C473AD}"/>
                </a:ext>
              </a:extLst>
            </p:cNvPr>
            <p:cNvSpPr/>
            <p:nvPr/>
          </p:nvSpPr>
          <p:spPr>
            <a:xfrm flipH="1" flipV="1">
              <a:off x="4358243"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矢印: 上カーブ 11">
              <a:extLst>
                <a:ext uri="{FF2B5EF4-FFF2-40B4-BE49-F238E27FC236}">
                  <a16:creationId xmlns="" xmlns:a16="http://schemas.microsoft.com/office/drawing/2014/main" id="{7092EE77-DB2C-46CA-BB54-77B2292426FF}"/>
                </a:ext>
              </a:extLst>
            </p:cNvPr>
            <p:cNvSpPr/>
            <p:nvPr/>
          </p:nvSpPr>
          <p:spPr>
            <a:xfrm>
              <a:off x="1946720"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上カーブ 12">
              <a:extLst>
                <a:ext uri="{FF2B5EF4-FFF2-40B4-BE49-F238E27FC236}">
                  <a16:creationId xmlns="" xmlns:a16="http://schemas.microsoft.com/office/drawing/2014/main" id="{0BED7D04-3B8F-419E-B069-0AFB93690877}"/>
                </a:ext>
              </a:extLst>
            </p:cNvPr>
            <p:cNvSpPr/>
            <p:nvPr/>
          </p:nvSpPr>
          <p:spPr>
            <a:xfrm flipH="1" flipV="1">
              <a:off x="1928256"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上カーブ 16">
              <a:extLst>
                <a:ext uri="{FF2B5EF4-FFF2-40B4-BE49-F238E27FC236}">
                  <a16:creationId xmlns="" xmlns:a16="http://schemas.microsoft.com/office/drawing/2014/main" id="{13073270-A8CE-448A-B6E3-5F756B0F55C0}"/>
                </a:ext>
              </a:extLst>
            </p:cNvPr>
            <p:cNvSpPr/>
            <p:nvPr/>
          </p:nvSpPr>
          <p:spPr>
            <a:xfrm flipH="1" flipV="1">
              <a:off x="554339"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 xmlns:a16="http://schemas.microsoft.com/office/drawing/2014/main" id="{0EEBE90C-AF3C-439B-A412-1C3EDD90E6BF}"/>
                </a:ext>
              </a:extLst>
            </p:cNvPr>
            <p:cNvSpPr txBox="1"/>
            <p:nvPr/>
          </p:nvSpPr>
          <p:spPr>
            <a:xfrm>
              <a:off x="1458672" y="5578319"/>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3DoF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30" name="矢印: 左カーブ 29">
              <a:extLst>
                <a:ext uri="{FF2B5EF4-FFF2-40B4-BE49-F238E27FC236}">
                  <a16:creationId xmlns="" xmlns:a16="http://schemas.microsoft.com/office/drawing/2014/main" id="{78D2F005-D6B5-4885-B8FD-69B5F0DE5370}"/>
                </a:ext>
              </a:extLst>
            </p:cNvPr>
            <p:cNvSpPr/>
            <p:nvPr/>
          </p:nvSpPr>
          <p:spPr>
            <a:xfrm rot="16200000">
              <a:off x="10212059"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 xmlns:a16="http://schemas.microsoft.com/office/drawing/2014/main" id="{C53F30EA-2E52-4C10-A800-EAEADEB4EF7C}"/>
                </a:ext>
              </a:extLst>
            </p:cNvPr>
            <p:cNvGrpSpPr/>
            <p:nvPr/>
          </p:nvGrpSpPr>
          <p:grpSpPr>
            <a:xfrm>
              <a:off x="7929110" y="1953489"/>
              <a:ext cx="2363190" cy="2455504"/>
              <a:chOff x="2576945" y="2844138"/>
              <a:chExt cx="1520041" cy="1579419"/>
            </a:xfrm>
            <a:solidFill>
              <a:schemeClr val="accent3">
                <a:lumMod val="75000"/>
              </a:schemeClr>
            </a:solidFill>
          </p:grpSpPr>
          <p:sp>
            <p:nvSpPr>
              <p:cNvPr id="32" name="フローチャート: データ 31">
                <a:extLst>
                  <a:ext uri="{FF2B5EF4-FFF2-40B4-BE49-F238E27FC236}">
                    <a16:creationId xmlns="" xmlns:a16="http://schemas.microsoft.com/office/drawing/2014/main" id="{909F46A1-9C8F-4B34-8386-87514D21B79D}"/>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判断 32">
                <a:extLst>
                  <a:ext uri="{FF2B5EF4-FFF2-40B4-BE49-F238E27FC236}">
                    <a16:creationId xmlns="" xmlns:a16="http://schemas.microsoft.com/office/drawing/2014/main" id="{90FA10A5-35DA-4FBE-8BDD-642738C8D55F}"/>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データ 33">
                <a:extLst>
                  <a:ext uri="{FF2B5EF4-FFF2-40B4-BE49-F238E27FC236}">
                    <a16:creationId xmlns="" xmlns:a16="http://schemas.microsoft.com/office/drawing/2014/main" id="{5F640CD8-A103-4AA8-9CBF-1F1C4DE41F9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カーブ 34">
              <a:extLst>
                <a:ext uri="{FF2B5EF4-FFF2-40B4-BE49-F238E27FC236}">
                  <a16:creationId xmlns="" xmlns:a16="http://schemas.microsoft.com/office/drawing/2014/main" id="{34A7F5CC-A406-4A50-AC05-64269DF71997}"/>
                </a:ext>
              </a:extLst>
            </p:cNvPr>
            <p:cNvSpPr/>
            <p:nvPr/>
          </p:nvSpPr>
          <p:spPr>
            <a:xfrm>
              <a:off x="6842518"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右カーブ 35">
              <a:extLst>
                <a:ext uri="{FF2B5EF4-FFF2-40B4-BE49-F238E27FC236}">
                  <a16:creationId xmlns="" xmlns:a16="http://schemas.microsoft.com/office/drawing/2014/main" id="{D694115E-353D-42E7-A9B6-CE522E328E7A}"/>
                </a:ext>
              </a:extLst>
            </p:cNvPr>
            <p:cNvSpPr/>
            <p:nvPr/>
          </p:nvSpPr>
          <p:spPr>
            <a:xfrm flipH="1" flipV="1">
              <a:off x="10511992"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 xmlns:a16="http://schemas.microsoft.com/office/drawing/2014/main" id="{90DF11BE-499A-4E5F-85AA-30A95C4538FD}"/>
                </a:ext>
              </a:extLst>
            </p:cNvPr>
            <p:cNvSpPr/>
            <p:nvPr/>
          </p:nvSpPr>
          <p:spPr>
            <a:xfrm>
              <a:off x="8100469"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 xmlns:a16="http://schemas.microsoft.com/office/drawing/2014/main" id="{FA74976B-7EAE-4569-BE47-46A6E2BE6561}"/>
                </a:ext>
              </a:extLst>
            </p:cNvPr>
            <p:cNvSpPr/>
            <p:nvPr/>
          </p:nvSpPr>
          <p:spPr>
            <a:xfrm flipH="1" flipV="1">
              <a:off x="8082005"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矢印: 左 42">
              <a:extLst>
                <a:ext uri="{FF2B5EF4-FFF2-40B4-BE49-F238E27FC236}">
                  <a16:creationId xmlns="" xmlns:a16="http://schemas.microsoft.com/office/drawing/2014/main" id="{F2B62366-3902-4E3D-9C65-9806A7953F22}"/>
                </a:ext>
              </a:extLst>
            </p:cNvPr>
            <p:cNvSpPr/>
            <p:nvPr/>
          </p:nvSpPr>
          <p:spPr>
            <a:xfrm rot="20302032">
              <a:off x="5972179" y="3949405"/>
              <a:ext cx="2648322"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カーブ 38">
              <a:extLst>
                <a:ext uri="{FF2B5EF4-FFF2-40B4-BE49-F238E27FC236}">
                  <a16:creationId xmlns="" xmlns:a16="http://schemas.microsoft.com/office/drawing/2014/main" id="{873B8C45-1395-4597-A6EA-47CB1D69534F}"/>
                </a:ext>
              </a:extLst>
            </p:cNvPr>
            <p:cNvSpPr/>
            <p:nvPr/>
          </p:nvSpPr>
          <p:spPr>
            <a:xfrm flipH="1" flipV="1">
              <a:off x="6708088"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 xmlns:a16="http://schemas.microsoft.com/office/drawing/2014/main" id="{3C9994DC-91BD-45DB-81BE-B4B0D432B7BB}"/>
                </a:ext>
              </a:extLst>
            </p:cNvPr>
            <p:cNvSpPr txBox="1"/>
            <p:nvPr/>
          </p:nvSpPr>
          <p:spPr>
            <a:xfrm>
              <a:off x="7612420" y="5603975"/>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6DoF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45" name="矢印: 上 44">
              <a:extLst>
                <a:ext uri="{FF2B5EF4-FFF2-40B4-BE49-F238E27FC236}">
                  <a16:creationId xmlns="" xmlns:a16="http://schemas.microsoft.com/office/drawing/2014/main" id="{2F83F9F4-C74F-419F-8247-49566E2429FA}"/>
                </a:ext>
              </a:extLst>
            </p:cNvPr>
            <p:cNvSpPr/>
            <p:nvPr/>
          </p:nvSpPr>
          <p:spPr>
            <a:xfrm>
              <a:off x="8896365" y="826448"/>
              <a:ext cx="469560" cy="1568585"/>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左 47">
              <a:extLst>
                <a:ext uri="{FF2B5EF4-FFF2-40B4-BE49-F238E27FC236}">
                  <a16:creationId xmlns="" xmlns:a16="http://schemas.microsoft.com/office/drawing/2014/main" id="{C9B2820E-6EC3-4541-9FAB-AAB9DDB027A4}"/>
                </a:ext>
              </a:extLst>
            </p:cNvPr>
            <p:cNvSpPr/>
            <p:nvPr/>
          </p:nvSpPr>
          <p:spPr>
            <a:xfrm rot="12202032">
              <a:off x="9556366" y="3914854"/>
              <a:ext cx="2648322"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6351720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 xmlns:a16="http://schemas.microsoft.com/office/drawing/2014/main" id="{AA359786-9255-4851-94A0-33DC47942770}"/>
              </a:ext>
            </a:extLst>
          </p:cNvPr>
          <p:cNvGrpSpPr/>
          <p:nvPr/>
        </p:nvGrpSpPr>
        <p:grpSpPr>
          <a:xfrm>
            <a:off x="1001819" y="615653"/>
            <a:ext cx="4305714" cy="5902711"/>
            <a:chOff x="1001819" y="615653"/>
            <a:chExt cx="4305714" cy="5902711"/>
          </a:xfrm>
        </p:grpSpPr>
        <p:grpSp>
          <p:nvGrpSpPr>
            <p:cNvPr id="4" name="グループ化 3">
              <a:extLst>
                <a:ext uri="{FF2B5EF4-FFF2-40B4-BE49-F238E27FC236}">
                  <a16:creationId xmlns="" xmlns:a16="http://schemas.microsoft.com/office/drawing/2014/main" id="{54E3D728-2A30-4296-89F2-F63E8AFB0E87}"/>
                </a:ext>
              </a:extLst>
            </p:cNvPr>
            <p:cNvGrpSpPr/>
            <p:nvPr/>
          </p:nvGrpSpPr>
          <p:grpSpPr>
            <a:xfrm rot="2700000">
              <a:off x="1046760" y="949726"/>
              <a:ext cx="1127329" cy="594066"/>
              <a:chOff x="6366905" y="3306678"/>
              <a:chExt cx="1713813" cy="903124"/>
            </a:xfrm>
          </p:grpSpPr>
          <p:sp>
            <p:nvSpPr>
              <p:cNvPr id="5" name="正方形/長方形 4">
                <a:extLst>
                  <a:ext uri="{FF2B5EF4-FFF2-40B4-BE49-F238E27FC236}">
                    <a16:creationId xmlns="" xmlns:a16="http://schemas.microsoft.com/office/drawing/2014/main" id="{33B908A2-9309-425A-B1D7-6E6A76EE1D64}"/>
                  </a:ext>
                </a:extLst>
              </p:cNvPr>
              <p:cNvSpPr/>
              <p:nvPr/>
            </p:nvSpPr>
            <p:spPr>
              <a:xfrm>
                <a:off x="6366905" y="3366654"/>
                <a:ext cx="1067048" cy="84314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 xmlns:a16="http://schemas.microsoft.com/office/drawing/2014/main" id="{DEFA3B68-613E-49DB-82E0-DBED18D64282}"/>
                  </a:ext>
                </a:extLst>
              </p:cNvPr>
              <p:cNvSpPr/>
              <p:nvPr/>
            </p:nvSpPr>
            <p:spPr>
              <a:xfrm rot="1800000">
                <a:off x="7258052" y="3306678"/>
                <a:ext cx="822666" cy="70919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楕円 6">
              <a:extLst>
                <a:ext uri="{FF2B5EF4-FFF2-40B4-BE49-F238E27FC236}">
                  <a16:creationId xmlns="" xmlns:a16="http://schemas.microsoft.com/office/drawing/2014/main" id="{A2FE271F-32F3-4EA0-87AF-14E03F25FB84}"/>
                </a:ext>
              </a:extLst>
            </p:cNvPr>
            <p:cNvSpPr/>
            <p:nvPr/>
          </p:nvSpPr>
          <p:spPr>
            <a:xfrm>
              <a:off x="3681351"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四角形: 上の 2 つの角を切り取る 8">
              <a:extLst>
                <a:ext uri="{FF2B5EF4-FFF2-40B4-BE49-F238E27FC236}">
                  <a16:creationId xmlns="" xmlns:a16="http://schemas.microsoft.com/office/drawing/2014/main" id="{8F2A3DBC-F6DA-4334-85BA-FE0064CD8216}"/>
                </a:ext>
              </a:extLst>
            </p:cNvPr>
            <p:cNvSpPr/>
            <p:nvPr/>
          </p:nvSpPr>
          <p:spPr>
            <a:xfrm>
              <a:off x="3681350"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 xmlns:a16="http://schemas.microsoft.com/office/drawing/2014/main" id="{291C80C4-9AB4-4741-B465-AB96626C6FB7}"/>
                </a:ext>
              </a:extLst>
            </p:cNvPr>
            <p:cNvSpPr/>
            <p:nvPr/>
          </p:nvSpPr>
          <p:spPr>
            <a:xfrm>
              <a:off x="3443844"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1" name="テキスト ボックス 10">
              <a:extLst>
                <a:ext uri="{FF2B5EF4-FFF2-40B4-BE49-F238E27FC236}">
                  <a16:creationId xmlns="" xmlns:a16="http://schemas.microsoft.com/office/drawing/2014/main" id="{11E52ADE-AF39-47BF-87C3-C1BB659F7426}"/>
                </a:ext>
              </a:extLst>
            </p:cNvPr>
            <p:cNvSpPr txBox="1"/>
            <p:nvPr/>
          </p:nvSpPr>
          <p:spPr>
            <a:xfrm>
              <a:off x="1720816" y="615653"/>
              <a:ext cx="1878512"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外部センサ</a:t>
              </a:r>
            </a:p>
          </p:txBody>
        </p:sp>
        <p:sp>
          <p:nvSpPr>
            <p:cNvPr id="12" name="矢印: 右 11">
              <a:extLst>
                <a:ext uri="{FF2B5EF4-FFF2-40B4-BE49-F238E27FC236}">
                  <a16:creationId xmlns="" xmlns:a16="http://schemas.microsoft.com/office/drawing/2014/main" id="{BD3A1CD1-6805-4DC9-BC54-A5971C62612B}"/>
                </a:ext>
              </a:extLst>
            </p:cNvPr>
            <p:cNvSpPr/>
            <p:nvPr/>
          </p:nvSpPr>
          <p:spPr>
            <a:xfrm rot="2700000">
              <a:off x="1678130" y="2106565"/>
              <a:ext cx="1947553" cy="284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 xmlns:a16="http://schemas.microsoft.com/office/drawing/2014/main" id="{57B65D76-2660-452C-9453-05A7356CE907}"/>
                </a:ext>
              </a:extLst>
            </p:cNvPr>
            <p:cNvSpPr/>
            <p:nvPr/>
          </p:nvSpPr>
          <p:spPr>
            <a:xfrm>
              <a:off x="2954746" y="1325816"/>
              <a:ext cx="1878512" cy="809623"/>
            </a:xfrm>
            <a:prstGeom prst="wedgeRectCallout">
              <a:avLst>
                <a:gd name="adj1" fmla="val -42959"/>
                <a:gd name="adj2" fmla="val 874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位置を特定</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 xmlns:a16="http://schemas.microsoft.com/office/drawing/2014/main" id="{5624F9C0-60F3-4F05-BB36-17401ECBF323}"/>
                </a:ext>
              </a:extLst>
            </p:cNvPr>
            <p:cNvSpPr txBox="1"/>
            <p:nvPr/>
          </p:nvSpPr>
          <p:spPr>
            <a:xfrm>
              <a:off x="1001819" y="5933589"/>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アウトサイドイン方式</a:t>
              </a:r>
            </a:p>
          </p:txBody>
        </p:sp>
      </p:grpSp>
      <p:sp>
        <p:nvSpPr>
          <p:cNvPr id="16" name="楕円 15">
            <a:extLst>
              <a:ext uri="{FF2B5EF4-FFF2-40B4-BE49-F238E27FC236}">
                <a16:creationId xmlns="" xmlns:a16="http://schemas.microsoft.com/office/drawing/2014/main" id="{5A2894F0-2CFC-4DCA-99E6-140F98C3BB03}"/>
              </a:ext>
            </a:extLst>
          </p:cNvPr>
          <p:cNvSpPr/>
          <p:nvPr/>
        </p:nvSpPr>
        <p:spPr>
          <a:xfrm>
            <a:off x="10643916"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7" name="四角形: 上の 2 つの角を切り取る 16">
            <a:extLst>
              <a:ext uri="{FF2B5EF4-FFF2-40B4-BE49-F238E27FC236}">
                <a16:creationId xmlns="" xmlns:a16="http://schemas.microsoft.com/office/drawing/2014/main" id="{E448B76C-A5B3-4E42-A0E1-B16FD2D4A932}"/>
              </a:ext>
            </a:extLst>
          </p:cNvPr>
          <p:cNvSpPr/>
          <p:nvPr/>
        </p:nvSpPr>
        <p:spPr>
          <a:xfrm>
            <a:off x="10643915"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 xmlns:a16="http://schemas.microsoft.com/office/drawing/2014/main" id="{ACF2D802-5275-4B70-A2B7-9E56F7042EB5}"/>
              </a:ext>
            </a:extLst>
          </p:cNvPr>
          <p:cNvSpPr/>
          <p:nvPr/>
        </p:nvSpPr>
        <p:spPr>
          <a:xfrm>
            <a:off x="10406409"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9" name="正方形/長方形 18">
            <a:extLst>
              <a:ext uri="{FF2B5EF4-FFF2-40B4-BE49-F238E27FC236}">
                <a16:creationId xmlns="" xmlns:a16="http://schemas.microsoft.com/office/drawing/2014/main" id="{B9CF8A32-83F4-45E6-B13B-D230522D8077}"/>
              </a:ext>
            </a:extLst>
          </p:cNvPr>
          <p:cNvSpPr/>
          <p:nvPr/>
        </p:nvSpPr>
        <p:spPr>
          <a:xfrm>
            <a:off x="6246421" y="3918856"/>
            <a:ext cx="1092530" cy="19238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 xmlns:a16="http://schemas.microsoft.com/office/drawing/2014/main" id="{D13BD814-E3B2-4D09-8DBF-7AD6B1C0A40B}"/>
              </a:ext>
            </a:extLst>
          </p:cNvPr>
          <p:cNvSpPr/>
          <p:nvPr/>
        </p:nvSpPr>
        <p:spPr>
          <a:xfrm>
            <a:off x="6607629" y="2628177"/>
            <a:ext cx="1092530" cy="1923803"/>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 xmlns:a16="http://schemas.microsoft.com/office/drawing/2014/main" id="{99199860-8083-4048-A50E-6CB591BC3E03}"/>
              </a:ext>
            </a:extLst>
          </p:cNvPr>
          <p:cNvSpPr/>
          <p:nvPr/>
        </p:nvSpPr>
        <p:spPr>
          <a:xfrm>
            <a:off x="6462650"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 xmlns:a16="http://schemas.microsoft.com/office/drawing/2014/main" id="{7F93E9ED-0E5F-4371-8DF2-D8561B9A8CED}"/>
              </a:ext>
            </a:extLst>
          </p:cNvPr>
          <p:cNvSpPr/>
          <p:nvPr/>
        </p:nvSpPr>
        <p:spPr>
          <a:xfrm>
            <a:off x="7505533"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 xmlns:a16="http://schemas.microsoft.com/office/drawing/2014/main" id="{B4BB868B-6EB9-49CF-AF0C-201ADB1A8C75}"/>
              </a:ext>
            </a:extLst>
          </p:cNvPr>
          <p:cNvSpPr/>
          <p:nvPr/>
        </p:nvSpPr>
        <p:spPr>
          <a:xfrm>
            <a:off x="7555180" y="4407611"/>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a:extLst>
              <a:ext uri="{FF2B5EF4-FFF2-40B4-BE49-F238E27FC236}">
                <a16:creationId xmlns="" xmlns:a16="http://schemas.microsoft.com/office/drawing/2014/main" id="{0515CBB1-8364-4E29-BFE7-B8E420675092}"/>
              </a:ext>
            </a:extLst>
          </p:cNvPr>
          <p:cNvSpPr/>
          <p:nvPr/>
        </p:nvSpPr>
        <p:spPr>
          <a:xfrm>
            <a:off x="7193973" y="5698290"/>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 xmlns:a16="http://schemas.microsoft.com/office/drawing/2014/main" id="{BCBFC9B9-6E8F-4A27-B38B-4B86B98E8E4C}"/>
              </a:ext>
            </a:extLst>
          </p:cNvPr>
          <p:cNvSpPr/>
          <p:nvPr/>
        </p:nvSpPr>
        <p:spPr>
          <a:xfrm>
            <a:off x="6101441" y="5709909"/>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a:extLst>
              <a:ext uri="{FF2B5EF4-FFF2-40B4-BE49-F238E27FC236}">
                <a16:creationId xmlns="" xmlns:a16="http://schemas.microsoft.com/office/drawing/2014/main" id="{5893C23E-3DF1-4C8F-B393-A728D0DF705B}"/>
              </a:ext>
            </a:extLst>
          </p:cNvPr>
          <p:cNvSpPr/>
          <p:nvPr/>
        </p:nvSpPr>
        <p:spPr>
          <a:xfrm>
            <a:off x="610144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 xmlns:a16="http://schemas.microsoft.com/office/drawing/2014/main" id="{1FBB62E9-EFC4-442A-8A08-816588DBCD3E}"/>
              </a:ext>
            </a:extLst>
          </p:cNvPr>
          <p:cNvSpPr/>
          <p:nvPr/>
        </p:nvSpPr>
        <p:spPr>
          <a:xfrm>
            <a:off x="646265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 xmlns:a16="http://schemas.microsoft.com/office/drawing/2014/main" id="{DB5BED34-0566-4C98-B208-A79C0021EAEB}"/>
              </a:ext>
            </a:extLst>
          </p:cNvPr>
          <p:cNvSpPr/>
          <p:nvPr/>
        </p:nvSpPr>
        <p:spPr>
          <a:xfrm rot="9900000">
            <a:off x="7790096" y="3593710"/>
            <a:ext cx="1970213" cy="28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吹き出し: 四角形 28">
            <a:extLst>
              <a:ext uri="{FF2B5EF4-FFF2-40B4-BE49-F238E27FC236}">
                <a16:creationId xmlns="" xmlns:a16="http://schemas.microsoft.com/office/drawing/2014/main" id="{3C2A888C-9A1C-40A0-8A29-664C9C011F02}"/>
              </a:ext>
            </a:extLst>
          </p:cNvPr>
          <p:cNvSpPr/>
          <p:nvPr/>
        </p:nvSpPr>
        <p:spPr>
          <a:xfrm>
            <a:off x="8548416" y="1325816"/>
            <a:ext cx="1878512" cy="1302361"/>
          </a:xfrm>
          <a:prstGeom prst="wedgeRectCallout">
            <a:avLst>
              <a:gd name="adj1" fmla="val -46753"/>
              <a:gd name="adj2" fmla="val 12794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外部の特徴から位置を特定</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2" name="グループ化 31">
            <a:extLst>
              <a:ext uri="{FF2B5EF4-FFF2-40B4-BE49-F238E27FC236}">
                <a16:creationId xmlns="" xmlns:a16="http://schemas.microsoft.com/office/drawing/2014/main" id="{CE0818CB-C639-471F-8E28-226D1C952093}"/>
              </a:ext>
            </a:extLst>
          </p:cNvPr>
          <p:cNvGrpSpPr/>
          <p:nvPr/>
        </p:nvGrpSpPr>
        <p:grpSpPr>
          <a:xfrm rot="7200000">
            <a:off x="9768751" y="3093925"/>
            <a:ext cx="666236" cy="661107"/>
            <a:chOff x="9387722" y="3521191"/>
            <a:chExt cx="927269" cy="920131"/>
          </a:xfrm>
        </p:grpSpPr>
        <p:sp>
          <p:nvSpPr>
            <p:cNvPr id="30" name="正方形/長方形 29">
              <a:extLst>
                <a:ext uri="{FF2B5EF4-FFF2-40B4-BE49-F238E27FC236}">
                  <a16:creationId xmlns="" xmlns:a16="http://schemas.microsoft.com/office/drawing/2014/main" id="{AA1A95D8-EDB1-4344-94FC-081D3A82ADAA}"/>
                </a:ext>
              </a:extLst>
            </p:cNvPr>
            <p:cNvSpPr/>
            <p:nvPr/>
          </p:nvSpPr>
          <p:spPr>
            <a:xfrm rot="2700000">
              <a:off x="9314082" y="3594831"/>
              <a:ext cx="701893" cy="55461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 xmlns:a16="http://schemas.microsoft.com/office/drawing/2014/main" id="{89F4B311-0064-49C9-81BE-9520304E53B8}"/>
                </a:ext>
              </a:extLst>
            </p:cNvPr>
            <p:cNvSpPr/>
            <p:nvPr/>
          </p:nvSpPr>
          <p:spPr>
            <a:xfrm rot="4500000">
              <a:off x="9811170" y="3937501"/>
              <a:ext cx="541141" cy="4665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 xmlns:a16="http://schemas.microsoft.com/office/drawing/2014/main" id="{7316ED1F-9319-4371-8490-EBDF973D8F59}"/>
              </a:ext>
            </a:extLst>
          </p:cNvPr>
          <p:cNvSpPr txBox="1"/>
          <p:nvPr/>
        </p:nvSpPr>
        <p:spPr>
          <a:xfrm>
            <a:off x="6838576" y="5933588"/>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インサイドアウト方式</a:t>
            </a:r>
          </a:p>
        </p:txBody>
      </p:sp>
    </p:spTree>
    <p:extLst>
      <p:ext uri="{BB962C8B-B14F-4D97-AF65-F5344CB8AC3E}">
        <p14:creationId xmlns:p14="http://schemas.microsoft.com/office/powerpoint/2010/main" val="1834665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　　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17D0F2E-7E49-4E4E-A8E6-73DC6E43AB88}"/>
              </a:ext>
            </a:extLst>
          </p:cNvPr>
          <p:cNvSpPr>
            <a:spLocks noGrp="1"/>
          </p:cNvSpPr>
          <p:nvPr>
            <p:ph type="title"/>
          </p:nvPr>
        </p:nvSpPr>
        <p:spPr/>
        <p:txBody>
          <a:bodyPr>
            <a:normAutofit fontScale="90000"/>
          </a:bodyPr>
          <a:lstStyle/>
          <a:p>
            <a:r>
              <a:rPr lang="ja-JP" altLang="en-US" sz="4900" dirty="0"/>
              <a:t>先行の他研究との比較</a:t>
            </a:r>
            <a:r>
              <a:rPr lang="en-US" altLang="ja-JP" dirty="0"/>
              <a:t/>
            </a:r>
            <a:br>
              <a:rPr lang="en-US" altLang="ja-JP" dirty="0"/>
            </a:br>
            <a:r>
              <a:rPr lang="ja-JP" altLang="en-US" sz="2700" dirty="0"/>
              <a:t>「モーションセンサを用いた指文字学習支援アプリケーションに関する検討」</a:t>
            </a:r>
            <a:endParaRPr lang="en-US" altLang="ja-JP" dirty="0"/>
          </a:p>
        </p:txBody>
      </p:sp>
      <p:sp>
        <p:nvSpPr>
          <p:cNvPr id="3" name="コンテンツ プレースホルダー 2">
            <a:extLst>
              <a:ext uri="{FF2B5EF4-FFF2-40B4-BE49-F238E27FC236}">
                <a16:creationId xmlns="" xmlns:a16="http://schemas.microsoft.com/office/drawing/2014/main" id="{FA451845-9C73-4205-867D-5C222562D4F5}"/>
              </a:ext>
            </a:extLst>
          </p:cNvPr>
          <p:cNvSpPr>
            <a:spLocks noGrp="1"/>
          </p:cNvSpPr>
          <p:nvPr>
            <p:ph idx="1"/>
          </p:nvPr>
        </p:nvSpPr>
        <p:spPr>
          <a:xfrm>
            <a:off x="838200" y="1820863"/>
            <a:ext cx="10515600" cy="4628063"/>
          </a:xfrm>
        </p:spPr>
        <p:txBody>
          <a:bodyPr>
            <a:normAutofit/>
          </a:bodyPr>
          <a:lstStyle/>
          <a:p>
            <a:pPr>
              <a:buFont typeface="Wingdings" panose="05000000000000000000" pitchFamily="2" charset="2"/>
              <a:buChar char="l"/>
            </a:pPr>
            <a:r>
              <a:rPr lang="ja-JP" altLang="en-US" dirty="0"/>
              <a:t>指文字に限定</a:t>
            </a:r>
            <a:endParaRPr kumimoji="1" lang="en-US" altLang="ja-JP" dirty="0"/>
          </a:p>
          <a:p>
            <a:pPr lvl="1">
              <a:buFont typeface="Wingdings" panose="05000000000000000000" pitchFamily="2" charset="2"/>
              <a:buChar char="l"/>
            </a:pPr>
            <a:r>
              <a:rPr lang="en-US" altLang="ja-JP" dirty="0"/>
              <a:t>50</a:t>
            </a:r>
            <a:r>
              <a:rPr lang="ja-JP" altLang="en-US" dirty="0"/>
              <a:t>音一文字が一つの手指の形に対応</a:t>
            </a:r>
            <a:endParaRPr lang="en-US" altLang="ja-JP" sz="3200" dirty="0"/>
          </a:p>
          <a:p>
            <a:pPr>
              <a:buFont typeface="Wingdings" panose="05000000000000000000" pitchFamily="2" charset="2"/>
              <a:buChar char="l"/>
            </a:pPr>
            <a:r>
              <a:rPr lang="ja-JP" altLang="en-US" dirty="0"/>
              <a:t>センサには</a:t>
            </a:r>
            <a:r>
              <a:rPr lang="en-US" altLang="ja-JP" dirty="0" err="1"/>
              <a:t>LeapMotion</a:t>
            </a:r>
            <a:r>
              <a:rPr lang="ja-JP" altLang="en-US" dirty="0"/>
              <a:t>を使用</a:t>
            </a:r>
            <a:endParaRPr lang="en-US" altLang="ja-JP" dirty="0"/>
          </a:p>
          <a:p>
            <a:pPr lvl="1">
              <a:buFont typeface="Wingdings" panose="05000000000000000000" pitchFamily="2" charset="2"/>
              <a:buChar char="l"/>
            </a:pPr>
            <a:r>
              <a:rPr lang="ja-JP" altLang="en-US" dirty="0"/>
              <a:t>手指識別に特化したデバイス</a:t>
            </a:r>
            <a:endParaRPr kumimoji="1" lang="en-US" altLang="ja-JP" dirty="0"/>
          </a:p>
          <a:p>
            <a:pPr>
              <a:buFont typeface="Wingdings" panose="05000000000000000000" pitchFamily="2" charset="2"/>
              <a:buChar char="l"/>
            </a:pP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sz="3600" dirty="0"/>
              <a:t>本研究とは</a:t>
            </a:r>
            <a:r>
              <a:rPr lang="ja-JP" altLang="en-US" sz="3600" dirty="0">
                <a:solidFill>
                  <a:srgbClr val="C00000"/>
                </a:solidFill>
              </a:rPr>
              <a:t>学習対象が異なる</a:t>
            </a:r>
            <a:endParaRPr lang="en-US" altLang="ja-JP" sz="3600" dirty="0">
              <a:solidFill>
                <a:srgbClr val="C00000"/>
              </a:solidFill>
            </a:endParaRPr>
          </a:p>
          <a:p>
            <a:pPr lvl="1">
              <a:buFont typeface="Wingdings" panose="05000000000000000000" pitchFamily="2" charset="2"/>
              <a:buChar char="l"/>
            </a:pPr>
            <a:r>
              <a:rPr kumimoji="1" lang="ja-JP" altLang="en-US" sz="3200" dirty="0"/>
              <a:t>本研究では手話を対象とする</a:t>
            </a:r>
            <a:endParaRPr kumimoji="1" lang="en-US" altLang="ja-JP" sz="3200" dirty="0"/>
          </a:p>
        </p:txBody>
      </p:sp>
      <p:pic>
        <p:nvPicPr>
          <p:cNvPr id="4" name="図 3">
            <a:extLst>
              <a:ext uri="{FF2B5EF4-FFF2-40B4-BE49-F238E27FC236}">
                <a16:creationId xmlns="" xmlns:a16="http://schemas.microsoft.com/office/drawing/2014/main" id="{25FA1BD7-17FA-4CB7-95D6-A225D54A5C72}"/>
              </a:ext>
            </a:extLst>
          </p:cNvPr>
          <p:cNvPicPr>
            <a:picLocks noChangeAspect="1"/>
          </p:cNvPicPr>
          <p:nvPr/>
        </p:nvPicPr>
        <p:blipFill>
          <a:blip r:embed="rId3"/>
          <a:stretch>
            <a:fillRect/>
          </a:stretch>
        </p:blipFill>
        <p:spPr>
          <a:xfrm>
            <a:off x="8016642" y="1533124"/>
            <a:ext cx="3991582" cy="2496114"/>
          </a:xfrm>
          <a:prstGeom prst="rect">
            <a:avLst/>
          </a:prstGeom>
        </p:spPr>
      </p:pic>
      <p:pic>
        <p:nvPicPr>
          <p:cNvPr id="5" name="図 4">
            <a:extLst>
              <a:ext uri="{FF2B5EF4-FFF2-40B4-BE49-F238E27FC236}">
                <a16:creationId xmlns="" xmlns:a16="http://schemas.microsoft.com/office/drawing/2014/main" id="{2975FEFB-1F33-4566-9DB0-677CF3DC9B12}"/>
              </a:ext>
            </a:extLst>
          </p:cNvPr>
          <p:cNvPicPr>
            <a:picLocks noChangeAspect="1"/>
          </p:cNvPicPr>
          <p:nvPr/>
        </p:nvPicPr>
        <p:blipFill>
          <a:blip r:embed="rId4"/>
          <a:stretch>
            <a:fillRect/>
          </a:stretch>
        </p:blipFill>
        <p:spPr>
          <a:xfrm>
            <a:off x="7376436" y="3922492"/>
            <a:ext cx="4188036" cy="2255097"/>
          </a:xfrm>
          <a:prstGeom prst="rect">
            <a:avLst/>
          </a:prstGeom>
        </p:spPr>
      </p:pic>
      <p:sp>
        <p:nvSpPr>
          <p:cNvPr id="6" name="テキスト ボックス 5">
            <a:extLst>
              <a:ext uri="{FF2B5EF4-FFF2-40B4-BE49-F238E27FC236}">
                <a16:creationId xmlns="" xmlns:a16="http://schemas.microsoft.com/office/drawing/2014/main" id="{7536AD01-2032-4838-8C5A-B19A2B3AD76A}"/>
              </a:ext>
            </a:extLst>
          </p:cNvPr>
          <p:cNvSpPr txBox="1"/>
          <p:nvPr/>
        </p:nvSpPr>
        <p:spPr>
          <a:xfrm>
            <a:off x="7376435" y="6177589"/>
            <a:ext cx="2611612" cy="276999"/>
          </a:xfrm>
          <a:prstGeom prst="rect">
            <a:avLst/>
          </a:prstGeom>
          <a:noFill/>
        </p:spPr>
        <p:txBody>
          <a:bodyPr wrap="none" rtlCol="0">
            <a:spAutoFit/>
          </a:bodyPr>
          <a:lstStyle/>
          <a:p>
            <a:pPr algn="ctr"/>
            <a:r>
              <a:rPr kumimoji="1" lang="ja-JP" altLang="en-US" sz="1200" dirty="0"/>
              <a:t>出典：永井他 </a:t>
            </a:r>
            <a:r>
              <a:rPr kumimoji="1" lang="en-US" altLang="ja-JP" sz="1200" dirty="0"/>
              <a:t>2016</a:t>
            </a:r>
            <a:r>
              <a:rPr kumimoji="1" lang="ja-JP" altLang="en-US" sz="1200" dirty="0"/>
              <a:t>年（愛知工業大学）</a:t>
            </a:r>
            <a:endParaRPr kumimoji="1" lang="en-US" altLang="ja-JP" sz="1200" dirty="0"/>
          </a:p>
        </p:txBody>
      </p:sp>
    </p:spTree>
    <p:extLst>
      <p:ext uri="{BB962C8B-B14F-4D97-AF65-F5344CB8AC3E}">
        <p14:creationId xmlns:p14="http://schemas.microsoft.com/office/powerpoint/2010/main" val="1301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017D0F2E-7E49-4E4E-A8E6-73DC6E43AB88}"/>
              </a:ext>
            </a:extLst>
          </p:cNvPr>
          <p:cNvSpPr>
            <a:spLocks noGrp="1"/>
          </p:cNvSpPr>
          <p:nvPr>
            <p:ph type="title"/>
          </p:nvPr>
        </p:nvSpPr>
        <p:spPr/>
        <p:txBody>
          <a:bodyPr>
            <a:normAutofit/>
          </a:bodyPr>
          <a:lstStyle/>
          <a:p>
            <a:r>
              <a:rPr lang="ja-JP" altLang="en-US" dirty="0"/>
              <a:t>先行の他研究との比較</a:t>
            </a:r>
            <a:r>
              <a:rPr lang="en-US" altLang="ja-JP" dirty="0"/>
              <a:t/>
            </a:r>
            <a:br>
              <a:rPr lang="en-US" altLang="ja-JP" dirty="0"/>
            </a:br>
            <a:r>
              <a:rPr lang="ja-JP" altLang="en-US" sz="2700" dirty="0"/>
              <a:t>「</a:t>
            </a:r>
            <a:r>
              <a:rPr lang="en-US" altLang="ja-JP" sz="2700" dirty="0"/>
              <a:t>Kinect</a:t>
            </a:r>
            <a:r>
              <a:rPr lang="ja-JP" altLang="en-US" sz="2700" dirty="0"/>
              <a:t>と</a:t>
            </a:r>
            <a:r>
              <a:rPr lang="en-US" altLang="ja-JP" sz="2700" dirty="0"/>
              <a:t>3D</a:t>
            </a:r>
            <a:r>
              <a:rPr lang="ja-JP" altLang="en-US" sz="2700" dirty="0"/>
              <a:t>モデルを用いた手話学習支援システムの構築」</a:t>
            </a:r>
          </a:p>
        </p:txBody>
      </p:sp>
      <p:sp>
        <p:nvSpPr>
          <p:cNvPr id="3" name="コンテンツ プレースホルダー 2">
            <a:extLst>
              <a:ext uri="{FF2B5EF4-FFF2-40B4-BE49-F238E27FC236}">
                <a16:creationId xmlns="" xmlns:a16="http://schemas.microsoft.com/office/drawing/2014/main" id="{FA451845-9C73-4205-867D-5C222562D4F5}"/>
              </a:ext>
            </a:extLst>
          </p:cNvPr>
          <p:cNvSpPr>
            <a:spLocks noGrp="1"/>
          </p:cNvSpPr>
          <p:nvPr>
            <p:ph idx="1"/>
          </p:nvPr>
        </p:nvSpPr>
        <p:spPr>
          <a:xfrm>
            <a:off x="838199" y="1820863"/>
            <a:ext cx="10724147" cy="4916885"/>
          </a:xfrm>
        </p:spPr>
        <p:txBody>
          <a:bodyPr>
            <a:normAutofit/>
          </a:bodyPr>
          <a:lstStyle/>
          <a:p>
            <a:pPr>
              <a:buFont typeface="Wingdings" panose="05000000000000000000" pitchFamily="2" charset="2"/>
              <a:buChar char="l"/>
            </a:pPr>
            <a:r>
              <a:rPr kumimoji="1" lang="ja-JP" altLang="en-US" sz="3200" dirty="0"/>
              <a:t>手本と学習者の動きを比較、照合し採点を行う</a:t>
            </a:r>
            <a:endParaRPr kumimoji="1" lang="en-US" altLang="ja-JP" sz="3200" dirty="0"/>
          </a:p>
          <a:p>
            <a:pPr>
              <a:buFont typeface="Wingdings" panose="05000000000000000000" pitchFamily="2" charset="2"/>
              <a:buChar char="l"/>
            </a:pPr>
            <a:r>
              <a:rPr kumimoji="1" lang="ja-JP" altLang="en-US" sz="3200" dirty="0"/>
              <a:t>学習者の手の位置を特徴に用いて認識する</a:t>
            </a:r>
            <a:endParaRPr kumimoji="1" lang="en-US" altLang="ja-JP" sz="3200" dirty="0"/>
          </a:p>
          <a:p>
            <a:pPr>
              <a:buFont typeface="Wingdings" panose="05000000000000000000" pitchFamily="2" charset="2"/>
              <a:buChar char="l"/>
            </a:pPr>
            <a:r>
              <a:rPr lang="ja-JP" altLang="en-US" sz="3200" dirty="0"/>
              <a:t>センサ側で手の形の認識ができず、課題としている</a:t>
            </a:r>
            <a:endParaRPr lang="en-US" altLang="ja-JP" sz="3200" dirty="0"/>
          </a:p>
          <a:p>
            <a:pPr>
              <a:buFont typeface="Wingdings" panose="05000000000000000000" pitchFamily="2" charset="2"/>
              <a:buChar char="l"/>
            </a:pPr>
            <a:endParaRPr lang="en-US" altLang="ja-JP" sz="3600" dirty="0"/>
          </a:p>
          <a:p>
            <a:pPr>
              <a:buFont typeface="Wingdings" panose="05000000000000000000" pitchFamily="2" charset="2"/>
              <a:buChar char="l"/>
            </a:pPr>
            <a:endParaRPr lang="en-US" altLang="ja-JP" sz="2000" dirty="0"/>
          </a:p>
          <a:p>
            <a:pPr>
              <a:buFont typeface="Wingdings" panose="05000000000000000000" pitchFamily="2" charset="2"/>
              <a:buChar char="l"/>
            </a:pPr>
            <a:r>
              <a:rPr lang="ja-JP" altLang="en-US" sz="3600" dirty="0"/>
              <a:t>本研究とは</a:t>
            </a:r>
            <a:r>
              <a:rPr lang="ja-JP" altLang="en-US" sz="3600" dirty="0">
                <a:solidFill>
                  <a:srgbClr val="C00000"/>
                </a:solidFill>
              </a:rPr>
              <a:t>認識手法が異なる</a:t>
            </a:r>
            <a:endParaRPr lang="en-US" altLang="ja-JP" sz="3600" dirty="0">
              <a:solidFill>
                <a:srgbClr val="C00000"/>
              </a:solidFill>
            </a:endParaRPr>
          </a:p>
          <a:p>
            <a:pPr lvl="1">
              <a:buFont typeface="Wingdings" panose="05000000000000000000" pitchFamily="2" charset="2"/>
              <a:buChar char="l"/>
            </a:pPr>
            <a:r>
              <a:rPr lang="ja-JP" altLang="en-US" sz="3200" dirty="0"/>
              <a:t>本研究では手の位置、回転、指の</a:t>
            </a:r>
            <a:endParaRPr lang="en-US" altLang="ja-JP" sz="3200" dirty="0"/>
          </a:p>
          <a:p>
            <a:pPr marL="457200" lvl="1" indent="0">
              <a:buNone/>
            </a:pPr>
            <a:r>
              <a:rPr lang="ja-JP" altLang="en-US" sz="3200" dirty="0"/>
              <a:t>　曲げ伸ばしを認識する（後述）</a:t>
            </a:r>
            <a:endParaRPr lang="en-US" altLang="ja-JP" sz="3200" dirty="0"/>
          </a:p>
          <a:p>
            <a:pPr>
              <a:buFont typeface="Wingdings" panose="05000000000000000000" pitchFamily="2" charset="2"/>
              <a:buChar char="l"/>
            </a:pPr>
            <a:endParaRPr kumimoji="1" lang="en-US" altLang="ja-JP" sz="3200" dirty="0"/>
          </a:p>
        </p:txBody>
      </p:sp>
      <p:pic>
        <p:nvPicPr>
          <p:cNvPr id="6" name="図 5">
            <a:extLst>
              <a:ext uri="{FF2B5EF4-FFF2-40B4-BE49-F238E27FC236}">
                <a16:creationId xmlns="" xmlns:a16="http://schemas.microsoft.com/office/drawing/2014/main" id="{3C3A8E38-DF05-4389-BB9F-B4B8FCC91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8788" y="3540479"/>
            <a:ext cx="4424966" cy="2633907"/>
          </a:xfrm>
          <a:prstGeom prst="rect">
            <a:avLst/>
          </a:prstGeom>
        </p:spPr>
      </p:pic>
      <p:sp>
        <p:nvSpPr>
          <p:cNvPr id="7" name="テキスト ボックス 6">
            <a:extLst>
              <a:ext uri="{FF2B5EF4-FFF2-40B4-BE49-F238E27FC236}">
                <a16:creationId xmlns="" xmlns:a16="http://schemas.microsoft.com/office/drawing/2014/main" id="{163D59A5-8FE9-4EAE-873B-81115175344F}"/>
              </a:ext>
            </a:extLst>
          </p:cNvPr>
          <p:cNvSpPr txBox="1"/>
          <p:nvPr/>
        </p:nvSpPr>
        <p:spPr>
          <a:xfrm>
            <a:off x="7447574" y="6158769"/>
            <a:ext cx="2303837" cy="276999"/>
          </a:xfrm>
          <a:prstGeom prst="rect">
            <a:avLst/>
          </a:prstGeom>
          <a:noFill/>
        </p:spPr>
        <p:txBody>
          <a:bodyPr wrap="none" rtlCol="0">
            <a:spAutoFit/>
          </a:bodyPr>
          <a:lstStyle/>
          <a:p>
            <a:pPr algn="ctr"/>
            <a:r>
              <a:rPr kumimoji="1" lang="ja-JP" altLang="en-US" sz="1200" dirty="0"/>
              <a:t>出典：和泉他 </a:t>
            </a:r>
            <a:r>
              <a:rPr kumimoji="1" lang="en-US" altLang="ja-JP" sz="1200" dirty="0"/>
              <a:t>2019</a:t>
            </a:r>
            <a:r>
              <a:rPr kumimoji="1" lang="ja-JP" altLang="en-US" sz="1200" dirty="0"/>
              <a:t>年（静岡大学）</a:t>
            </a:r>
            <a:endParaRPr kumimoji="1" lang="en-US" altLang="ja-JP" sz="1200" dirty="0"/>
          </a:p>
        </p:txBody>
      </p:sp>
      <p:pic>
        <p:nvPicPr>
          <p:cNvPr id="5" name="図 4">
            <a:extLst>
              <a:ext uri="{FF2B5EF4-FFF2-40B4-BE49-F238E27FC236}">
                <a16:creationId xmlns="" xmlns:a16="http://schemas.microsoft.com/office/drawing/2014/main" id="{349CC5CF-8C97-425D-A793-270B83D03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85569" y="1600200"/>
            <a:ext cx="2668467" cy="1325188"/>
          </a:xfrm>
          <a:prstGeom prst="rect">
            <a:avLst/>
          </a:prstGeom>
        </p:spPr>
      </p:pic>
      <p:sp>
        <p:nvSpPr>
          <p:cNvPr id="8" name="テキスト ボックス 7">
            <a:extLst>
              <a:ext uri="{FF2B5EF4-FFF2-40B4-BE49-F238E27FC236}">
                <a16:creationId xmlns="" xmlns:a16="http://schemas.microsoft.com/office/drawing/2014/main" id="{D9B217CE-CCE1-4885-9CBF-94010EEE3D79}"/>
              </a:ext>
            </a:extLst>
          </p:cNvPr>
          <p:cNvSpPr txBox="1"/>
          <p:nvPr/>
        </p:nvSpPr>
        <p:spPr>
          <a:xfrm>
            <a:off x="9797874" y="6146737"/>
            <a:ext cx="1209690" cy="276999"/>
          </a:xfrm>
          <a:prstGeom prst="rect">
            <a:avLst/>
          </a:prstGeom>
          <a:noFill/>
        </p:spPr>
        <p:txBody>
          <a:bodyPr wrap="none" rtlCol="0">
            <a:spAutoFit/>
          </a:bodyPr>
          <a:lstStyle/>
          <a:p>
            <a:pPr algn="ctr"/>
            <a:r>
              <a:rPr kumimoji="1" lang="ja-JP" altLang="en-US" sz="1200" dirty="0"/>
              <a:t>出典：</a:t>
            </a:r>
            <a:r>
              <a:rPr kumimoji="1" lang="en-US" altLang="ja-JP" sz="1200" dirty="0"/>
              <a:t> Microsoft</a:t>
            </a:r>
          </a:p>
        </p:txBody>
      </p:sp>
    </p:spTree>
    <p:extLst>
      <p:ext uri="{BB962C8B-B14F-4D97-AF65-F5344CB8AC3E}">
        <p14:creationId xmlns:p14="http://schemas.microsoft.com/office/powerpoint/2010/main" val="6648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 xmlns:a16="http://schemas.microsoft.com/office/drawing/2014/main"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 xmlns:a16="http://schemas.microsoft.com/office/drawing/2014/main"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 xmlns:a16="http://schemas.microsoft.com/office/drawing/2014/main"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 xmlns:a16="http://schemas.microsoft.com/office/drawing/2014/main"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 xmlns:a16="http://schemas.microsoft.com/office/drawing/2014/main"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 xmlns:a16="http://schemas.microsoft.com/office/drawing/2014/main"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 xmlns:a16="http://schemas.microsoft.com/office/drawing/2014/main"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 xmlns:a16="http://schemas.microsoft.com/office/drawing/2014/main"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 xmlns:a16="http://schemas.microsoft.com/office/drawing/2014/main"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 xmlns:a16="http://schemas.microsoft.com/office/drawing/2014/main"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 xmlns:a16="http://schemas.microsoft.com/office/drawing/2014/main"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 xmlns:a16="http://schemas.microsoft.com/office/drawing/2014/main"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 xmlns:a16="http://schemas.microsoft.com/office/drawing/2014/main"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 xmlns:a16="http://schemas.microsoft.com/office/drawing/2014/main"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 xmlns:a16="http://schemas.microsoft.com/office/drawing/2014/main"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 xmlns:a16="http://schemas.microsoft.com/office/drawing/2014/main"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503287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3208403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5037137"/>
          </a:xfrm>
        </p:spPr>
        <p:txBody>
          <a:bodyPr>
            <a:normAutofit/>
          </a:bodyPr>
          <a:lstStyle/>
          <a:p>
            <a:pPr>
              <a:buFont typeface="Wingdings" panose="05000000000000000000" pitchFamily="2" charset="2"/>
              <a:buChar char="l"/>
            </a:pPr>
            <a:r>
              <a:rPr kumimoji="1" lang="ja-JP" altLang="en-US" sz="3200" dirty="0"/>
              <a:t>日本国内の聴覚障害者数は約３</a:t>
            </a:r>
            <a:r>
              <a:rPr kumimoji="1" lang="ja-JP" altLang="en-US" dirty="0"/>
              <a:t>４</a:t>
            </a:r>
            <a:r>
              <a:rPr kumimoji="1" lang="ja-JP" altLang="en-US" sz="3200" dirty="0"/>
              <a:t>万人</a:t>
            </a:r>
            <a:endParaRPr kumimoji="1" lang="en-US" altLang="ja-JP" sz="3200" dirty="0"/>
          </a:p>
          <a:p>
            <a:pPr>
              <a:buFont typeface="Wingdings" panose="05000000000000000000" pitchFamily="2" charset="2"/>
              <a:buChar char="l"/>
            </a:pPr>
            <a:r>
              <a:rPr lang="ja-JP" altLang="en-US" sz="3200" dirty="0"/>
              <a:t>国民</a:t>
            </a:r>
            <a:r>
              <a:rPr lang="en-US" altLang="ja-JP" sz="3200" dirty="0"/>
              <a:t>1,000</a:t>
            </a:r>
            <a:r>
              <a:rPr lang="ja-JP" altLang="en-US" sz="3200" dirty="0"/>
              <a:t>人に</a:t>
            </a:r>
            <a:r>
              <a:rPr lang="en-US" altLang="ja-JP" sz="3200" dirty="0"/>
              <a:t>3</a:t>
            </a:r>
            <a:r>
              <a:rPr lang="ja-JP" altLang="en-US" sz="3200" dirty="0"/>
              <a:t>人の割合</a:t>
            </a:r>
            <a:endParaRPr lang="en-US" altLang="ja-JP" sz="3200" dirty="0"/>
          </a:p>
          <a:p>
            <a:pPr>
              <a:buFont typeface="Wingdings" panose="05000000000000000000" pitchFamily="2" charset="2"/>
              <a:buChar char="l"/>
            </a:pPr>
            <a:endParaRPr lang="en-US" altLang="ja-JP" sz="3200" dirty="0"/>
          </a:p>
          <a:p>
            <a:pPr>
              <a:buFont typeface="Wingdings" panose="05000000000000000000" pitchFamily="2" charset="2"/>
              <a:buChar char="l"/>
            </a:pPr>
            <a:r>
              <a:rPr kumimoji="1" lang="ja-JP" altLang="en-US" sz="3200" dirty="0"/>
              <a:t>聴覚障害者と会話する機会</a:t>
            </a:r>
            <a:endParaRPr kumimoji="1" lang="en-US" altLang="ja-JP" sz="3200" dirty="0"/>
          </a:p>
          <a:p>
            <a:pPr marL="0" indent="0">
              <a:buNone/>
            </a:pPr>
            <a:r>
              <a:rPr lang="ja-JP" altLang="en-US" dirty="0"/>
              <a:t>　 のある人</a:t>
            </a:r>
            <a:r>
              <a:rPr kumimoji="1" lang="ja-JP" altLang="en-US" sz="3200" dirty="0"/>
              <a:t>はさらに多い</a:t>
            </a:r>
            <a:endParaRPr kumimoji="1" lang="en-US" altLang="ja-JP" sz="3200" dirty="0"/>
          </a:p>
          <a:p>
            <a:pPr marL="0" indent="0">
              <a:buNone/>
            </a:pPr>
            <a:endParaRPr lang="en-US" altLang="ja-JP" sz="2400" dirty="0"/>
          </a:p>
          <a:p>
            <a:pPr>
              <a:buFont typeface="Wingdings" panose="05000000000000000000" pitchFamily="2" charset="2"/>
              <a:buChar char="l"/>
            </a:pPr>
            <a:r>
              <a:rPr kumimoji="1" lang="ja-JP" altLang="en-US" sz="3200" dirty="0"/>
              <a:t>聴覚障害者との意思疎通の為には健常者も手話を　　　　習得しなければならない</a:t>
            </a:r>
          </a:p>
          <a:p>
            <a:pPr>
              <a:buFont typeface="Wingdings" panose="05000000000000000000" pitchFamily="2" charset="2"/>
              <a:buChar char="l"/>
            </a:pPr>
            <a:endParaRPr kumimoji="1" lang="ja-JP" altLang="en-US" sz="3200" dirty="0"/>
          </a:p>
        </p:txBody>
      </p:sp>
      <p:sp>
        <p:nvSpPr>
          <p:cNvPr id="5" name="下矢印 3">
            <a:extLst>
              <a:ext uri="{FF2B5EF4-FFF2-40B4-BE49-F238E27FC236}">
                <a16:creationId xmlns="" xmlns:a16="http://schemas.microsoft.com/office/drawing/2014/main" id="{3EB385E7-862C-4CC2-90FD-0175E358089E}"/>
              </a:ext>
            </a:extLst>
          </p:cNvPr>
          <p:cNvSpPr/>
          <p:nvPr/>
        </p:nvSpPr>
        <p:spPr>
          <a:xfrm>
            <a:off x="2838353" y="4802667"/>
            <a:ext cx="383050" cy="401346"/>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 xmlns:a16="http://schemas.microsoft.com/office/drawing/2014/main" id="{64A163F0-3D91-48A2-9400-61479CB4F0DF}"/>
              </a:ext>
            </a:extLst>
          </p:cNvPr>
          <p:cNvSpPr txBox="1"/>
          <p:nvPr/>
        </p:nvSpPr>
        <p:spPr>
          <a:xfrm>
            <a:off x="3281464" y="6072082"/>
            <a:ext cx="8910536"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厚生労働省　「平成２８年生活のしづらさ等に関する調査（全国在宅障害児・者等実態調査）」</a:t>
            </a:r>
            <a:endParaRPr lang="zh-TW" altLang="en-US" sz="1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 xmlns:a16="http://schemas.microsoft.com/office/drawing/2014/main" id="{1FE09F43-ACDC-4C58-87C9-F2F7CD82E987}"/>
              </a:ext>
            </a:extLst>
          </p:cNvPr>
          <p:cNvSpPr txBox="1"/>
          <p:nvPr/>
        </p:nvSpPr>
        <p:spPr>
          <a:xfrm>
            <a:off x="7756088" y="1651586"/>
            <a:ext cx="71414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graphicFrame>
        <p:nvGraphicFramePr>
          <p:cNvPr id="10" name="グラフ 9">
            <a:extLst>
              <a:ext uri="{FF2B5EF4-FFF2-40B4-BE49-F238E27FC236}">
                <a16:creationId xmlns="" xmlns:a16="http://schemas.microsoft.com/office/drawing/2014/main" id="{D3F1D491-E8DB-4121-9290-F114169DF4CF}"/>
              </a:ext>
            </a:extLst>
          </p:cNvPr>
          <p:cNvGraphicFramePr>
            <a:graphicFrameLocks/>
          </p:cNvGraphicFramePr>
          <p:nvPr>
            <p:extLst>
              <p:ext uri="{D42A27DB-BD31-4B8C-83A1-F6EECF244321}">
                <p14:modId xmlns:p14="http://schemas.microsoft.com/office/powerpoint/2010/main" val="1995570578"/>
              </p:ext>
            </p:extLst>
          </p:nvPr>
        </p:nvGraphicFramePr>
        <p:xfrm>
          <a:off x="6901985" y="2160155"/>
          <a:ext cx="5258131" cy="306200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04448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mc:Choice xmlns="" xmlns:am3d="http://schemas.microsoft.com/office/drawing/2017/model3d"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105997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 xmlns:a16="http://schemas.microsoft.com/office/drawing/2014/main" id="{5E389E3D-0ECB-43B8-9911-71FD612239B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9829"/>
          <a:stretch/>
        </p:blipFill>
        <p:spPr>
          <a:xfrm>
            <a:off x="7691108" y="2363502"/>
            <a:ext cx="3402659" cy="3610293"/>
          </a:xfrm>
          <a:prstGeom prst="rect">
            <a:avLst/>
          </a:prstGeom>
        </p:spPr>
      </p:pic>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識別手法の問題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627511"/>
              </a:xfrm>
            </p:spPr>
            <p:txBody>
              <a:bodyPr>
                <a:normAutofit fontScale="92500" lnSpcReduction="10000"/>
              </a:bodyPr>
              <a:lstStyle/>
              <a:p>
                <a:pPr>
                  <a:buFont typeface="Wingdings" panose="05000000000000000000" pitchFamily="2" charset="2"/>
                  <a:buChar char="l"/>
                </a:pPr>
                <a:r>
                  <a:rPr kumimoji="1" lang="ja-JP" altLang="en-US" dirty="0"/>
                  <a:t>指を曲げた状態（</a:t>
                </a:r>
                <a:r>
                  <a:rPr kumimoji="1" lang="en-US" altLang="ja-JP" dirty="0"/>
                  <a:t>90</a:t>
                </a:r>
                <a:r>
                  <a:rPr kumimoji="1" lang="ja-JP" altLang="en-US" dirty="0"/>
                  <a:t>度）と折り畳んだ状態（</a:t>
                </a:r>
                <a:r>
                  <a:rPr kumimoji="1" lang="en-US" altLang="ja-JP" dirty="0"/>
                  <a:t>180</a:t>
                </a:r>
                <a:r>
                  <a:rPr kumimoji="1" lang="ja-JP" altLang="en-US" dirty="0"/>
                  <a:t>度）の　　</a:t>
                </a:r>
                <a:r>
                  <a:rPr kumimoji="1" lang="ja-JP" altLang="en-US" dirty="0" smtClean="0"/>
                  <a:t>　　　</a:t>
                </a:r>
                <a:r>
                  <a:rPr kumimoji="1" lang="ja-JP" altLang="en-US" dirty="0"/>
                  <a:t>　区別が不可能</a:t>
                </a:r>
                <a:endParaRPr kumimoji="1" lang="en-US" altLang="ja-JP" dirty="0"/>
              </a:p>
              <a:p>
                <a:pPr>
                  <a:buFont typeface="Wingdings" panose="05000000000000000000" pitchFamily="2" charset="2"/>
                  <a:buChar char="l"/>
                </a:pPr>
                <a14:m>
                  <m:oMath xmlns:m="http://schemas.openxmlformats.org/officeDocument/2006/math">
                    <m:r>
                      <m:rPr>
                        <m:nor/>
                      </m:rPr>
                      <a:rPr lang="en-US" altLang="ja-JP" dirty="0"/>
                      <m:t>U</m:t>
                    </m:r>
                    <m:r>
                      <m:rPr>
                        <m:nor/>
                      </m:rPr>
                      <a:rPr lang="en-US" altLang="ja-JP" baseline="-25000" dirty="0"/>
                      <m:t>1</m:t>
                    </m:r>
                    <m:r>
                      <a:rPr lang="ja-JP" altLang="en-US" i="1" dirty="0">
                        <a:latin typeface="Cambria Math" panose="02040503050406030204" pitchFamily="18" charset="0"/>
                      </a:rPr>
                      <m:t>＝</m:t>
                    </m:r>
                    <m:r>
                      <a:rPr lang="en-US" altLang="ja-JP" b="1" i="1" dirty="0">
                        <a:latin typeface="Cambria Math" panose="02040503050406030204" pitchFamily="18" charset="0"/>
                      </a:rPr>
                      <m:t>𝑨𝑩</m:t>
                    </m:r>
                    <m:r>
                      <a:rPr lang="ja-JP" altLang="en-US" b="1"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smtClean="0">
                        <a:latin typeface="Cambria Math"/>
                      </a:rPr>
                      <m:t>　　</m:t>
                    </m:r>
                    <m:r>
                      <m:rPr>
                        <m:nor/>
                      </m:rPr>
                      <a:rPr lang="en-US" altLang="ja-JP" dirty="0"/>
                      <m:t>U</m:t>
                    </m:r>
                    <m:r>
                      <a:rPr lang="en-US" altLang="ja-JP" i="1" baseline="-25000" dirty="0">
                        <a:latin typeface="Cambria Math" panose="02040503050406030204" pitchFamily="18" charset="0"/>
                      </a:rPr>
                      <m:t>2</m:t>
                    </m:r>
                    <m:r>
                      <a:rPr lang="ja-JP" altLang="en-US"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a:latin typeface="Cambria Math" panose="02040503050406030204" pitchFamily="18" charset="0"/>
                      </a:rPr>
                      <m:t>・</m:t>
                    </m:r>
                    <m:r>
                      <a:rPr lang="en-US" altLang="ja-JP" b="1" i="1" dirty="0">
                        <a:latin typeface="Cambria Math" panose="02040503050406030204" pitchFamily="18" charset="0"/>
                      </a:rPr>
                      <m:t>𝑪𝑫</m:t>
                    </m:r>
                  </m:oMath>
                </a14:m>
                <a:endParaRPr lang="en-US" altLang="ja-JP" b="1" i="1" dirty="0"/>
              </a:p>
              <a:p>
                <a:pPr>
                  <a:buFont typeface="Wingdings" panose="05000000000000000000" pitchFamily="2" charset="2"/>
                  <a:buChar char="l"/>
                </a:pPr>
                <a14:m>
                  <m:oMath xmlns:m="http://schemas.openxmlformats.org/officeDocument/2006/math">
                    <m:r>
                      <m:rPr>
                        <m:nor/>
                      </m:rPr>
                      <a:rPr lang="en-US" altLang="ja-JP" dirty="0"/>
                      <m:t>U</m:t>
                    </m:r>
                    <m:r>
                      <a:rPr lang="ja-JP" altLang="en-US" i="1" dirty="0">
                        <a:latin typeface="Cambria Math" panose="02040503050406030204" pitchFamily="18" charset="0"/>
                      </a:rPr>
                      <m:t>＝</m:t>
                    </m:r>
                    <m:r>
                      <m:rPr>
                        <m:nor/>
                      </m:rPr>
                      <a:rPr lang="en-US" altLang="ja-JP" dirty="0"/>
                      <m:t>U</m:t>
                    </m:r>
                    <m:r>
                      <m:rPr>
                        <m:nor/>
                      </m:rPr>
                      <a:rPr lang="en-US" altLang="ja-JP" baseline="-25000" dirty="0"/>
                      <m:t>1</m:t>
                    </m:r>
                    <m:r>
                      <m:rPr>
                        <m:nor/>
                      </m:rPr>
                      <a:rPr lang="en-US" altLang="ja-JP" dirty="0"/>
                      <m:t>U</m:t>
                    </m:r>
                    <m:r>
                      <a:rPr lang="en-US" altLang="ja-JP" i="1" baseline="-25000" dirty="0">
                        <a:latin typeface="Cambria Math" panose="02040503050406030204" pitchFamily="18" charset="0"/>
                      </a:rPr>
                      <m:t>2</m:t>
                    </m:r>
                  </m:oMath>
                </a14:m>
                <a:endParaRPr lang="en-US" altLang="ja-JP" b="1" i="1" dirty="0"/>
              </a:p>
              <a:p>
                <a:pPr>
                  <a:buFont typeface="Wingdings" panose="05000000000000000000" pitchFamily="2" charset="2"/>
                  <a:buChar char="l"/>
                </a:pPr>
                <a:r>
                  <a:rPr lang="ja-JP" altLang="en-US" dirty="0"/>
                  <a:t>曲げた状態：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en-US" altLang="ja-JP"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ja-JP" altLang="en-US" i="1" dirty="0">
                        <a:latin typeface="Cambria Math" panose="02040503050406030204" pitchFamily="18" charset="0"/>
                      </a:rPr>
                      <m:t>＝</m:t>
                    </m:r>
                    <m:r>
                      <a:rPr lang="en-US" altLang="ja-JP" i="1" dirty="0">
                        <a:latin typeface="Cambria Math"/>
                      </a:rPr>
                      <m:t>0.5</m:t>
                    </m:r>
                  </m:oMath>
                </a14:m>
                <a:endParaRPr lang="en-US" altLang="ja-JP" b="1" i="1" dirty="0">
                  <a:latin typeface="ＭＳ ゴシック" panose="020B0609070205080204" pitchFamily="49" charset="-128"/>
                  <a:ea typeface="ＭＳ ゴシック" panose="020B0609070205080204" pitchFamily="49" charset="-128"/>
                </a:endParaRPr>
              </a:p>
              <a:p>
                <a:pPr>
                  <a:buFont typeface="Wingdings" panose="05000000000000000000" pitchFamily="2" charset="2"/>
                  <a:buChar char="l"/>
                </a:pPr>
                <a:r>
                  <a:rPr lang="ja-JP" altLang="en-US" dirty="0"/>
                  <a:t>折り畳んだ状態：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b="0" i="1" dirty="0" smtClean="0">
                        <a:latin typeface="Cambria Math"/>
                      </a:rPr>
                      <m:t>0</m:t>
                    </m:r>
                    <m:r>
                      <a:rPr lang="en-US" altLang="ja-JP" dirty="0">
                        <a:latin typeface="Cambria Math" panose="02040503050406030204" pitchFamily="18" charset="0"/>
                      </a:rPr>
                      <m:t>×</m:t>
                    </m:r>
                    <m:r>
                      <a:rPr lang="en-US" altLang="ja-JP" i="1" dirty="0">
                        <a:latin typeface="Cambria Math"/>
                      </a:rPr>
                      <m:t>0</m:t>
                    </m:r>
                    <m:r>
                      <a:rPr lang="ja-JP" altLang="en-US" i="1" dirty="0">
                        <a:latin typeface="Cambria Math" panose="02040503050406030204" pitchFamily="18" charset="0"/>
                      </a:rPr>
                      <m:t>＝</m:t>
                    </m:r>
                    <m:r>
                      <a:rPr lang="en-US" altLang="ja-JP" i="1" dirty="0">
                        <a:latin typeface="Cambria Math"/>
                      </a:rPr>
                      <m:t>0</m:t>
                    </m:r>
                  </m:oMath>
                </a14:m>
                <a:endParaRPr lang="en-US" altLang="ja-JP" dirty="0"/>
              </a:p>
              <a:p>
                <a:pPr>
                  <a:buFont typeface="Wingdings" panose="05000000000000000000" pitchFamily="2" charset="2"/>
                  <a:buChar char="l"/>
                </a:pPr>
                <a:r>
                  <a:rPr lang="ja-JP" altLang="en-US" dirty="0"/>
                  <a:t>差が少なく検出が困難</a:t>
                </a:r>
                <a:endParaRPr lang="en-US" altLang="ja-JP" dirty="0"/>
              </a:p>
              <a:p>
                <a:pPr>
                  <a:buFont typeface="Wingdings" panose="05000000000000000000" pitchFamily="2" charset="2"/>
                  <a:buChar char="l"/>
                </a:pPr>
                <a:r>
                  <a:rPr lang="ja-JP" altLang="en-US" dirty="0"/>
                  <a:t>手話では明確に折り曲げ角を指定</a:t>
                </a:r>
                <a:endParaRPr lang="en-US" altLang="ja-JP" dirty="0"/>
              </a:p>
              <a:p>
                <a:pPr>
                  <a:buFont typeface="Wingdings" panose="05000000000000000000" pitchFamily="2" charset="2"/>
                  <a:buChar char="l"/>
                </a:pPr>
                <a:r>
                  <a:rPr lang="ja-JP" altLang="en-US" dirty="0"/>
                  <a:t>大きく異なると誤りの原因</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xmlns:a14="http://schemas.microsoft.com/office/drawing/2010/main" xmlns="" id="{FD4F6D6D-94A0-4535-9D1A-058CBC0FC65D}"/>
                  </a:ext>
                </a:extLst>
              </p:cNvPr>
              <p:cNvSpPr>
                <a:spLocks noGrp="1" noRot="1" noChangeAspect="1" noMove="1" noResize="1" noEditPoints="1" noAdjustHandles="1" noChangeArrowheads="1" noChangeShapeType="1" noTextEdit="1"/>
              </p:cNvSpPr>
              <p:nvPr>
                <p:ph idx="1"/>
              </p:nvPr>
            </p:nvSpPr>
            <p:spPr>
              <a:xfrm>
                <a:off x="838200" y="1820863"/>
                <a:ext cx="10515600" cy="4627511"/>
              </a:xfrm>
              <a:blipFill rotWithShape="1">
                <a:blip r:embed="rId4"/>
                <a:stretch>
                  <a:fillRect l="-1217" t="-3294" b="-1186"/>
                </a:stretch>
              </a:blipFill>
            </p:spPr>
            <p:txBody>
              <a:bodyPr/>
              <a:lstStyle/>
              <a:p>
                <a:r>
                  <a:rPr lang="ja-JP" altLang="en-US">
                    <a:noFill/>
                  </a:rPr>
                  <a:t> </a:t>
                </a:r>
              </a:p>
            </p:txBody>
          </p:sp>
        </mc:Fallback>
      </mc:AlternateContent>
      <p:sp>
        <p:nvSpPr>
          <p:cNvPr id="5" name="テキスト ボックス 4">
            <a:extLst>
              <a:ext uri="{FF2B5EF4-FFF2-40B4-BE49-F238E27FC236}">
                <a16:creationId xmlns="" xmlns:a16="http://schemas.microsoft.com/office/drawing/2014/main" id="{FA23425C-0A4F-477A-983C-4FC9D5B83B5C}"/>
              </a:ext>
            </a:extLst>
          </p:cNvPr>
          <p:cNvSpPr txBox="1"/>
          <p:nvPr/>
        </p:nvSpPr>
        <p:spPr>
          <a:xfrm>
            <a:off x="7330816" y="6194458"/>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Tree>
    <p:extLst>
      <p:ext uri="{BB962C8B-B14F-4D97-AF65-F5344CB8AC3E}">
        <p14:creationId xmlns:p14="http://schemas.microsoft.com/office/powerpoint/2010/main" val="23359624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mc:Choice xmlns="" xmlns:am3d="http://schemas.microsoft.com/office/drawing/2017/model3d"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ext uri="{D42A27DB-BD31-4B8C-83A1-F6EECF244321}">
                    <p14:modId xmlns:p14="http://schemas.microsoft.com/office/powerpoint/2010/main" val="671375428"/>
                  </p:ext>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6467467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指識別の新手法の実演</a:t>
            </a:r>
          </a:p>
        </p:txBody>
      </p:sp>
      <p:pic>
        <p:nvPicPr>
          <p:cNvPr id="3" name="新手法人差し指1">
            <a:hlinkClick r:id="" action="ppaction://media"/>
            <a:extLst>
              <a:ext uri="{FF2B5EF4-FFF2-40B4-BE49-F238E27FC236}">
                <a16:creationId xmlns="" xmlns:a16="http://schemas.microsoft.com/office/drawing/2014/main" id="{D3E47A1D-6544-4635-8FFC-B401E04E4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885" y="1438216"/>
            <a:ext cx="8698230" cy="4892754"/>
          </a:xfrm>
          <a:prstGeom prst="rect">
            <a:avLst/>
          </a:prstGeom>
        </p:spPr>
      </p:pic>
    </p:spTree>
    <p:extLst>
      <p:ext uri="{BB962C8B-B14F-4D97-AF65-F5344CB8AC3E}">
        <p14:creationId xmlns:p14="http://schemas.microsoft.com/office/powerpoint/2010/main" val="33060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本研究の背景（従来手法）</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1223126"/>
          </a:xfrm>
        </p:spPr>
        <p:txBody>
          <a:bodyPr>
            <a:normAutofit/>
          </a:bodyPr>
          <a:lstStyle/>
          <a:p>
            <a:pPr>
              <a:buFont typeface="Wingdings" panose="05000000000000000000" pitchFamily="2" charset="2"/>
              <a:buChar char="l"/>
            </a:pPr>
            <a:r>
              <a:rPr kumimoji="1" lang="ja-JP" altLang="en-US" sz="3200" dirty="0"/>
              <a:t>手話を習得する手段</a:t>
            </a:r>
            <a:endParaRPr kumimoji="1" lang="en-US" altLang="ja-JP" sz="3200" dirty="0"/>
          </a:p>
          <a:p>
            <a:pPr lvl="1">
              <a:buFont typeface="Wingdings" panose="05000000000000000000" pitchFamily="2" charset="2"/>
              <a:buChar char="l"/>
            </a:pPr>
            <a:r>
              <a:rPr lang="ja-JP" altLang="en-US" dirty="0"/>
              <a:t>書籍、ビデオ教材、</a:t>
            </a:r>
            <a:r>
              <a:rPr lang="en-US" altLang="ja-JP" dirty="0"/>
              <a:t>Web</a:t>
            </a:r>
            <a:r>
              <a:rPr lang="ja-JP" altLang="en-US" dirty="0"/>
              <a:t>サイト</a:t>
            </a:r>
            <a:endParaRPr lang="en-US" altLang="ja-JP" dirty="0"/>
          </a:p>
          <a:p>
            <a:pPr>
              <a:buFont typeface="Wingdings" panose="05000000000000000000" pitchFamily="2" charset="2"/>
              <a:buChar char="l"/>
            </a:pPr>
            <a:endParaRPr lang="en-US" altLang="ja-JP" dirty="0"/>
          </a:p>
          <a:p>
            <a:pPr marL="0" indent="0">
              <a:buNone/>
            </a:pPr>
            <a:endParaRPr kumimoji="1" lang="ja-JP" altLang="en-US" sz="3200" dirty="0"/>
          </a:p>
        </p:txBody>
      </p:sp>
      <p:pic>
        <p:nvPicPr>
          <p:cNvPr id="5" name="図 4">
            <a:extLst>
              <a:ext uri="{FF2B5EF4-FFF2-40B4-BE49-F238E27FC236}">
                <a16:creationId xmlns="" xmlns:a16="http://schemas.microsoft.com/office/drawing/2014/main" id="{1D7CEF2D-57A2-43B1-98DD-30FF5B54A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200" y="3254216"/>
            <a:ext cx="3464672" cy="2211952"/>
          </a:xfrm>
          <a:prstGeom prst="rect">
            <a:avLst/>
          </a:prstGeom>
        </p:spPr>
      </p:pic>
      <p:sp>
        <p:nvSpPr>
          <p:cNvPr id="11" name="テキスト ボックス 10">
            <a:extLst>
              <a:ext uri="{FF2B5EF4-FFF2-40B4-BE49-F238E27FC236}">
                <a16:creationId xmlns="" xmlns:a16="http://schemas.microsoft.com/office/drawing/2014/main" id="{5E170083-8964-41F7-948C-511A932245B6}"/>
              </a:ext>
            </a:extLst>
          </p:cNvPr>
          <p:cNvSpPr txBox="1"/>
          <p:nvPr/>
        </p:nvSpPr>
        <p:spPr>
          <a:xfrm>
            <a:off x="508911" y="6137152"/>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2" name="テキスト ボックス 11">
            <a:extLst>
              <a:ext uri="{FF2B5EF4-FFF2-40B4-BE49-F238E27FC236}">
                <a16:creationId xmlns="" xmlns:a16="http://schemas.microsoft.com/office/drawing/2014/main" id="{6E39500E-5C88-48AF-9E3C-AC8E1DB186A8}"/>
              </a:ext>
            </a:extLst>
          </p:cNvPr>
          <p:cNvSpPr txBox="1"/>
          <p:nvPr/>
        </p:nvSpPr>
        <p:spPr>
          <a:xfrm>
            <a:off x="1988484" y="5676396"/>
            <a:ext cx="1164101" cy="461665"/>
          </a:xfrm>
          <a:prstGeom prst="rect">
            <a:avLst/>
          </a:prstGeom>
          <a:noFill/>
        </p:spPr>
        <p:txBody>
          <a:bodyPr wrap="none" rtlCol="0">
            <a:spAutoFit/>
          </a:bodyPr>
          <a:lstStyle/>
          <a:p>
            <a:r>
              <a:rPr kumimoji="1" lang="ja-JP" altLang="en-US" sz="2400" dirty="0"/>
              <a:t>イラスト</a:t>
            </a:r>
          </a:p>
        </p:txBody>
      </p:sp>
      <p:sp>
        <p:nvSpPr>
          <p:cNvPr id="8" name="テキスト ボックス 7">
            <a:extLst>
              <a:ext uri="{FF2B5EF4-FFF2-40B4-BE49-F238E27FC236}">
                <a16:creationId xmlns="" xmlns:a16="http://schemas.microsoft.com/office/drawing/2014/main" id="{558A4881-633D-4A72-9A94-0553E2446AFB}"/>
              </a:ext>
            </a:extLst>
          </p:cNvPr>
          <p:cNvSpPr txBox="1"/>
          <p:nvPr/>
        </p:nvSpPr>
        <p:spPr>
          <a:xfrm>
            <a:off x="5950346" y="5676394"/>
            <a:ext cx="800219" cy="461665"/>
          </a:xfrm>
          <a:prstGeom prst="rect">
            <a:avLst/>
          </a:prstGeom>
          <a:noFill/>
        </p:spPr>
        <p:txBody>
          <a:bodyPr wrap="none" rtlCol="0">
            <a:spAutoFit/>
          </a:bodyPr>
          <a:lstStyle/>
          <a:p>
            <a:r>
              <a:rPr kumimoji="1" lang="ja-JP" altLang="en-US" sz="2400" dirty="0"/>
              <a:t>写真</a:t>
            </a:r>
          </a:p>
        </p:txBody>
      </p:sp>
      <p:pic>
        <p:nvPicPr>
          <p:cNvPr id="9" name="図 8">
            <a:extLst>
              <a:ext uri="{FF2B5EF4-FFF2-40B4-BE49-F238E27FC236}">
                <a16:creationId xmlns="" xmlns:a16="http://schemas.microsoft.com/office/drawing/2014/main" id="{9EC61011-6A47-4EF8-8409-516F466771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73315" y="2922982"/>
            <a:ext cx="2639048" cy="2619246"/>
          </a:xfrm>
          <a:prstGeom prst="rect">
            <a:avLst/>
          </a:prstGeom>
        </p:spPr>
      </p:pic>
      <p:pic>
        <p:nvPicPr>
          <p:cNvPr id="10" name="図 9">
            <a:extLst>
              <a:ext uri="{FF2B5EF4-FFF2-40B4-BE49-F238E27FC236}">
                <a16:creationId xmlns="" xmlns:a16="http://schemas.microsoft.com/office/drawing/2014/main" id="{CAE674D0-C1A4-4DC2-9B8E-911FA5840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9494" y="3165984"/>
            <a:ext cx="3301765" cy="2211952"/>
          </a:xfrm>
          <a:prstGeom prst="rect">
            <a:avLst/>
          </a:prstGeom>
        </p:spPr>
      </p:pic>
      <p:sp>
        <p:nvSpPr>
          <p:cNvPr id="13" name="テキスト ボックス 12">
            <a:extLst>
              <a:ext uri="{FF2B5EF4-FFF2-40B4-BE49-F238E27FC236}">
                <a16:creationId xmlns="" xmlns:a16="http://schemas.microsoft.com/office/drawing/2014/main" id="{91DE3311-3F34-4EA8-865B-61EF15157333}"/>
              </a:ext>
            </a:extLst>
          </p:cNvPr>
          <p:cNvSpPr txBox="1"/>
          <p:nvPr/>
        </p:nvSpPr>
        <p:spPr>
          <a:xfrm>
            <a:off x="9730265" y="5676394"/>
            <a:ext cx="800220" cy="461665"/>
          </a:xfrm>
          <a:prstGeom prst="rect">
            <a:avLst/>
          </a:prstGeom>
          <a:noFill/>
        </p:spPr>
        <p:txBody>
          <a:bodyPr wrap="none" rtlCol="0">
            <a:spAutoFit/>
          </a:bodyPr>
          <a:lstStyle/>
          <a:p>
            <a:pPr algn="ctr"/>
            <a:r>
              <a:rPr kumimoji="1" lang="ja-JP" altLang="en-US" sz="2400" dirty="0"/>
              <a:t>動画</a:t>
            </a:r>
          </a:p>
        </p:txBody>
      </p:sp>
      <p:sp>
        <p:nvSpPr>
          <p:cNvPr id="16" name="テキスト ボックス 15">
            <a:extLst>
              <a:ext uri="{FF2B5EF4-FFF2-40B4-BE49-F238E27FC236}">
                <a16:creationId xmlns="" xmlns:a16="http://schemas.microsoft.com/office/drawing/2014/main" id="{83F3ABD0-3C21-4EF8-A8D4-73497B8E1A5E}"/>
              </a:ext>
            </a:extLst>
          </p:cNvPr>
          <p:cNvSpPr txBox="1"/>
          <p:nvPr/>
        </p:nvSpPr>
        <p:spPr>
          <a:xfrm>
            <a:off x="9351957" y="6137152"/>
            <a:ext cx="1548822" cy="253916"/>
          </a:xfrm>
          <a:prstGeom prst="rect">
            <a:avLst/>
          </a:prstGeom>
          <a:noFill/>
        </p:spPr>
        <p:txBody>
          <a:bodyPr wrap="none" rtlCol="0">
            <a:spAutoFit/>
          </a:bodyPr>
          <a:lstStyle/>
          <a:p>
            <a:pPr algn="ctr"/>
            <a:r>
              <a:rPr kumimoji="1" lang="ja-JP" altLang="en-US" sz="1050" dirty="0"/>
              <a:t>出典：</a:t>
            </a:r>
            <a:r>
              <a:rPr kumimoji="1" lang="en-US" altLang="ja-JP" sz="1050" dirty="0"/>
              <a:t> NHK</a:t>
            </a:r>
            <a:r>
              <a:rPr kumimoji="1" lang="ja-JP" altLang="en-US" sz="1050" dirty="0"/>
              <a:t>　</a:t>
            </a:r>
            <a:r>
              <a:rPr kumimoji="1" lang="en-US" altLang="ja-JP" sz="1050" dirty="0"/>
              <a:t>NHK</a:t>
            </a:r>
            <a:r>
              <a:rPr kumimoji="1" lang="ja-JP" altLang="en-US" sz="1050" dirty="0"/>
              <a:t>手話</a:t>
            </a:r>
            <a:r>
              <a:rPr kumimoji="1" lang="en-US" altLang="ja-JP" sz="1050" dirty="0"/>
              <a:t>CG</a:t>
            </a:r>
          </a:p>
        </p:txBody>
      </p:sp>
      <p:sp>
        <p:nvSpPr>
          <p:cNvPr id="17" name="テキスト ボックス 16">
            <a:extLst>
              <a:ext uri="{FF2B5EF4-FFF2-40B4-BE49-F238E27FC236}">
                <a16:creationId xmlns="" xmlns:a16="http://schemas.microsoft.com/office/drawing/2014/main" id="{9C1B4920-776F-4656-B121-7B4AE472AC5A}"/>
              </a:ext>
            </a:extLst>
          </p:cNvPr>
          <p:cNvSpPr txBox="1"/>
          <p:nvPr/>
        </p:nvSpPr>
        <p:spPr>
          <a:xfrm>
            <a:off x="4984536" y="6132538"/>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Tree>
    <p:extLst>
      <p:ext uri="{BB962C8B-B14F-4D97-AF65-F5344CB8AC3E}">
        <p14:creationId xmlns:p14="http://schemas.microsoft.com/office/powerpoint/2010/main" val="20996080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本研究の背景（問題点）</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577937" y="4173745"/>
            <a:ext cx="5798799" cy="2237873"/>
          </a:xfrm>
        </p:spPr>
        <p:txBody>
          <a:bodyPr>
            <a:normAutofit/>
          </a:bodyPr>
          <a:lstStyle/>
          <a:p>
            <a:pPr>
              <a:buFont typeface="Wingdings" panose="05000000000000000000" pitchFamily="2" charset="2"/>
              <a:buChar char="l"/>
            </a:pPr>
            <a:r>
              <a:rPr kumimoji="1" lang="ja-JP" altLang="en-US" sz="2800" dirty="0"/>
              <a:t>イラスト、写真：静止画であり　　　</a:t>
            </a:r>
            <a:r>
              <a:rPr kumimoji="1" lang="ja-JP" altLang="en-US" sz="2800" dirty="0">
                <a:solidFill>
                  <a:srgbClr val="C00000"/>
                </a:solidFill>
              </a:rPr>
              <a:t>動き</a:t>
            </a:r>
            <a:r>
              <a:rPr kumimoji="1" lang="ja-JP" altLang="en-US" sz="2800" dirty="0"/>
              <a:t>の表現が難しい</a:t>
            </a:r>
            <a:endParaRPr kumimoji="1" lang="en-US" altLang="ja-JP" sz="2800" dirty="0"/>
          </a:p>
          <a:p>
            <a:pPr>
              <a:buFont typeface="Wingdings" panose="05000000000000000000" pitchFamily="2" charset="2"/>
              <a:buChar char="l"/>
            </a:pPr>
            <a:endParaRPr kumimoji="1" lang="ja-JP" altLang="en-US" sz="3200" dirty="0"/>
          </a:p>
        </p:txBody>
      </p:sp>
      <p:pic>
        <p:nvPicPr>
          <p:cNvPr id="5" name="図 4">
            <a:extLst>
              <a:ext uri="{FF2B5EF4-FFF2-40B4-BE49-F238E27FC236}">
                <a16:creationId xmlns="" xmlns:a16="http://schemas.microsoft.com/office/drawing/2014/main" id="{1D7CEF2D-57A2-43B1-98DD-30FF5B54AD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938" y="1895731"/>
            <a:ext cx="3261444" cy="2082206"/>
          </a:xfrm>
          <a:prstGeom prst="rect">
            <a:avLst/>
          </a:prstGeom>
        </p:spPr>
      </p:pic>
      <p:pic>
        <p:nvPicPr>
          <p:cNvPr id="7" name="図 6">
            <a:extLst>
              <a:ext uri="{FF2B5EF4-FFF2-40B4-BE49-F238E27FC236}">
                <a16:creationId xmlns="" xmlns:a16="http://schemas.microsoft.com/office/drawing/2014/main" id="{90ED4ED6-76AB-4827-905B-232B166579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51940" y="1747308"/>
            <a:ext cx="2104126" cy="2088337"/>
          </a:xfrm>
          <a:prstGeom prst="rect">
            <a:avLst/>
          </a:prstGeom>
        </p:spPr>
      </p:pic>
      <p:sp>
        <p:nvSpPr>
          <p:cNvPr id="9" name="コンテンツ プレースホルダー 2">
            <a:extLst>
              <a:ext uri="{FF2B5EF4-FFF2-40B4-BE49-F238E27FC236}">
                <a16:creationId xmlns="" xmlns:a16="http://schemas.microsoft.com/office/drawing/2014/main" id="{75D92217-9ECA-4E9D-A659-497FE2176228}"/>
              </a:ext>
            </a:extLst>
          </p:cNvPr>
          <p:cNvSpPr txBox="1">
            <a:spLocks/>
          </p:cNvSpPr>
          <p:nvPr/>
        </p:nvSpPr>
        <p:spPr>
          <a:xfrm>
            <a:off x="6531585" y="4173745"/>
            <a:ext cx="5105400" cy="223787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sz="2800" dirty="0"/>
              <a:t>全般：</a:t>
            </a:r>
            <a:r>
              <a:rPr lang="ja-JP" altLang="en-US" sz="2800" dirty="0">
                <a:solidFill>
                  <a:srgbClr val="C00000"/>
                </a:solidFill>
              </a:rPr>
              <a:t>利き手が反転</a:t>
            </a:r>
            <a:r>
              <a:rPr lang="ja-JP" altLang="en-US" sz="2800" dirty="0"/>
              <a:t>する特性</a:t>
            </a:r>
            <a:endParaRPr lang="en-US" altLang="ja-JP" sz="2800" dirty="0"/>
          </a:p>
          <a:p>
            <a:pPr marL="0" indent="0">
              <a:buNone/>
            </a:pPr>
            <a:r>
              <a:rPr lang="en-US" altLang="ja-JP" sz="2800" dirty="0">
                <a:solidFill>
                  <a:srgbClr val="C00000"/>
                </a:solidFill>
              </a:rPr>
              <a:t>	</a:t>
            </a:r>
            <a:r>
              <a:rPr lang="ja-JP" altLang="en-US" sz="2800" dirty="0">
                <a:solidFill>
                  <a:srgbClr val="C00000"/>
                </a:solidFill>
              </a:rPr>
              <a:t>　 限られた視点</a:t>
            </a:r>
            <a:r>
              <a:rPr lang="ja-JP" altLang="en-US" sz="2800" dirty="0"/>
              <a:t>方向</a:t>
            </a:r>
            <a:endParaRPr lang="en-US" altLang="ja-JP" dirty="0"/>
          </a:p>
          <a:p>
            <a:pPr marL="457200" lvl="1" indent="0">
              <a:buFont typeface="Arial" pitchFamily="34" charset="0"/>
              <a:buNone/>
            </a:pPr>
            <a:r>
              <a:rPr lang="ja-JP" altLang="en-US" dirty="0"/>
              <a:t>　</a:t>
            </a:r>
            <a:r>
              <a:rPr lang="en-US" altLang="ja-JP" dirty="0"/>
              <a:t>	</a:t>
            </a:r>
            <a:r>
              <a:rPr lang="ja-JP" altLang="en-US" dirty="0"/>
              <a:t>　 </a:t>
            </a:r>
            <a:r>
              <a:rPr lang="ja-JP" altLang="en-US" dirty="0">
                <a:solidFill>
                  <a:srgbClr val="C00000"/>
                </a:solidFill>
              </a:rPr>
              <a:t>合否の確認</a:t>
            </a:r>
            <a:r>
              <a:rPr lang="ja-JP" altLang="en-US" dirty="0"/>
              <a:t>ができない</a:t>
            </a:r>
            <a:endParaRPr lang="en-US" altLang="ja-JP" dirty="0"/>
          </a:p>
          <a:p>
            <a:pPr>
              <a:buFont typeface="Wingdings" panose="05000000000000000000" pitchFamily="2" charset="2"/>
              <a:buChar char="l"/>
            </a:pPr>
            <a:endParaRPr lang="ja-JP" altLang="en-US" sz="3600" dirty="0"/>
          </a:p>
        </p:txBody>
      </p:sp>
      <p:pic>
        <p:nvPicPr>
          <p:cNvPr id="10" name="グラフィックス 9" descr="ユーザー">
            <a:extLst>
              <a:ext uri="{FF2B5EF4-FFF2-40B4-BE49-F238E27FC236}">
                <a16:creationId xmlns="" xmlns:a16="http://schemas.microsoft.com/office/drawing/2014/main" id="{18DAAC9D-EC53-4FF0-B3DF-D1E2F4E35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069648" y="1640810"/>
            <a:ext cx="1910592" cy="1910592"/>
          </a:xfrm>
          <a:prstGeom prst="rect">
            <a:avLst/>
          </a:prstGeom>
        </p:spPr>
      </p:pic>
      <p:pic>
        <p:nvPicPr>
          <p:cNvPr id="13" name="グラフィックス 12" descr="ユーザー">
            <a:extLst>
              <a:ext uri="{FF2B5EF4-FFF2-40B4-BE49-F238E27FC236}">
                <a16:creationId xmlns="" xmlns:a16="http://schemas.microsoft.com/office/drawing/2014/main" id="{38141148-A83A-4942-AD79-96A10CE5E9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8935027" y="2067345"/>
            <a:ext cx="1910592" cy="1910592"/>
          </a:xfrm>
          <a:prstGeom prst="rect">
            <a:avLst/>
          </a:prstGeom>
        </p:spPr>
      </p:pic>
      <p:sp>
        <p:nvSpPr>
          <p:cNvPr id="14" name="正方形/長方形 13">
            <a:extLst>
              <a:ext uri="{FF2B5EF4-FFF2-40B4-BE49-F238E27FC236}">
                <a16:creationId xmlns="" xmlns:a16="http://schemas.microsoft.com/office/drawing/2014/main" id="{B49695A6-54AC-4596-ABE4-221328904D58}"/>
              </a:ext>
            </a:extLst>
          </p:cNvPr>
          <p:cNvSpPr/>
          <p:nvPr/>
        </p:nvSpPr>
        <p:spPr>
          <a:xfrm>
            <a:off x="6720277" y="1388283"/>
            <a:ext cx="2104126" cy="19105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論理積ゲート 14">
            <a:extLst>
              <a:ext uri="{FF2B5EF4-FFF2-40B4-BE49-F238E27FC236}">
                <a16:creationId xmlns="" xmlns:a16="http://schemas.microsoft.com/office/drawing/2014/main" id="{E86F5B98-5954-4DC6-B15A-4E24A1099687}"/>
              </a:ext>
            </a:extLst>
          </p:cNvPr>
          <p:cNvSpPr/>
          <p:nvPr/>
        </p:nvSpPr>
        <p:spPr>
          <a:xfrm rot="15076226">
            <a:off x="6790275" y="2798749"/>
            <a:ext cx="782435" cy="240011"/>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フローチャート: 論理積ゲート 15">
            <a:extLst>
              <a:ext uri="{FF2B5EF4-FFF2-40B4-BE49-F238E27FC236}">
                <a16:creationId xmlns="" xmlns:a16="http://schemas.microsoft.com/office/drawing/2014/main" id="{159F6D31-77FA-416D-B166-19771DAF58E7}"/>
              </a:ext>
            </a:extLst>
          </p:cNvPr>
          <p:cNvSpPr/>
          <p:nvPr/>
        </p:nvSpPr>
        <p:spPr>
          <a:xfrm rot="17343667">
            <a:off x="10377631" y="3268181"/>
            <a:ext cx="695485" cy="248220"/>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 xmlns:a16="http://schemas.microsoft.com/office/drawing/2014/main" id="{2E488FF8-F616-4220-9B95-EDB5AB3E7A71}"/>
              </a:ext>
            </a:extLst>
          </p:cNvPr>
          <p:cNvSpPr txBox="1"/>
          <p:nvPr/>
        </p:nvSpPr>
        <p:spPr>
          <a:xfrm>
            <a:off x="508911" y="5915883"/>
            <a:ext cx="4123245"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日本能率協会マネジメントセンター　手話技能検定公式テキスト</a:t>
            </a:r>
            <a:endParaRPr kumimoji="1" lang="en-US" altLang="ja-JP" sz="1050" dirty="0"/>
          </a:p>
        </p:txBody>
      </p:sp>
      <p:sp>
        <p:nvSpPr>
          <p:cNvPr id="18" name="テキスト ボックス 17">
            <a:extLst>
              <a:ext uri="{FF2B5EF4-FFF2-40B4-BE49-F238E27FC236}">
                <a16:creationId xmlns="" xmlns:a16="http://schemas.microsoft.com/office/drawing/2014/main" id="{BE0CF703-E828-4991-817E-9C54A6D00CBE}"/>
              </a:ext>
            </a:extLst>
          </p:cNvPr>
          <p:cNvSpPr txBox="1"/>
          <p:nvPr/>
        </p:nvSpPr>
        <p:spPr>
          <a:xfrm>
            <a:off x="508911" y="6185706"/>
            <a:ext cx="2731838" cy="253916"/>
          </a:xfrm>
          <a:prstGeom prst="rect">
            <a:avLst/>
          </a:prstGeom>
          <a:noFill/>
        </p:spPr>
        <p:txBody>
          <a:bodyPr wrap="none" rtlCol="0">
            <a:spAutoFit/>
          </a:bodyPr>
          <a:lstStyle/>
          <a:p>
            <a:pPr algn="ctr"/>
            <a:r>
              <a:rPr kumimoji="1" lang="ja-JP" altLang="en-US" sz="1050" dirty="0"/>
              <a:t>出典：</a:t>
            </a:r>
            <a:r>
              <a:rPr kumimoji="1" lang="en-US" altLang="ja-JP" sz="1050" dirty="0"/>
              <a:t> </a:t>
            </a:r>
            <a:r>
              <a:rPr kumimoji="1" lang="ja-JP" altLang="en-US" sz="1050" dirty="0"/>
              <a:t>主婦の友社　ゼロからわかる手話入門</a:t>
            </a:r>
            <a:endParaRPr kumimoji="1" lang="en-US" altLang="ja-JP" sz="1050" dirty="0"/>
          </a:p>
        </p:txBody>
      </p:sp>
      <p:sp>
        <p:nvSpPr>
          <p:cNvPr id="19" name="テキスト ボックス 18">
            <a:extLst>
              <a:ext uri="{FF2B5EF4-FFF2-40B4-BE49-F238E27FC236}">
                <a16:creationId xmlns="" xmlns:a16="http://schemas.microsoft.com/office/drawing/2014/main" id="{3F6217E5-BD57-4861-99B1-7B5B46DB1237}"/>
              </a:ext>
            </a:extLst>
          </p:cNvPr>
          <p:cNvSpPr txBox="1"/>
          <p:nvPr/>
        </p:nvSpPr>
        <p:spPr>
          <a:xfrm>
            <a:off x="6674018" y="1829949"/>
            <a:ext cx="996311" cy="707886"/>
          </a:xfrm>
          <a:prstGeom prst="rect">
            <a:avLst/>
          </a:prstGeom>
          <a:noFill/>
        </p:spPr>
        <p:txBody>
          <a:bodyPr wrap="square" rtlCol="0">
            <a:spAutoFit/>
          </a:bodyPr>
          <a:lstStyle/>
          <a:p>
            <a:pPr algn="ctr"/>
            <a:r>
              <a:rPr kumimoji="1" lang="ja-JP" altLang="en-US" sz="2000" b="1" dirty="0"/>
              <a:t>右手（左側）</a:t>
            </a:r>
            <a:endParaRPr kumimoji="1" lang="en-US" altLang="ja-JP" sz="2000" b="1" dirty="0"/>
          </a:p>
        </p:txBody>
      </p:sp>
      <p:sp>
        <p:nvSpPr>
          <p:cNvPr id="20" name="テキスト ボックス 19">
            <a:extLst>
              <a:ext uri="{FF2B5EF4-FFF2-40B4-BE49-F238E27FC236}">
                <a16:creationId xmlns="" xmlns:a16="http://schemas.microsoft.com/office/drawing/2014/main" id="{B9D33E73-5CCD-48E6-966F-2287AF86FA08}"/>
              </a:ext>
            </a:extLst>
          </p:cNvPr>
          <p:cNvSpPr txBox="1"/>
          <p:nvPr/>
        </p:nvSpPr>
        <p:spPr>
          <a:xfrm>
            <a:off x="7274184" y="3374398"/>
            <a:ext cx="996311" cy="400110"/>
          </a:xfrm>
          <a:prstGeom prst="rect">
            <a:avLst/>
          </a:prstGeom>
          <a:noFill/>
        </p:spPr>
        <p:txBody>
          <a:bodyPr wrap="square" rtlCol="0">
            <a:spAutoFit/>
          </a:bodyPr>
          <a:lstStyle/>
          <a:p>
            <a:pPr algn="ctr"/>
            <a:r>
              <a:rPr kumimoji="1" lang="ja-JP" altLang="en-US" sz="2000" b="1" dirty="0"/>
              <a:t>教材</a:t>
            </a:r>
            <a:endParaRPr kumimoji="1" lang="en-US" altLang="ja-JP" sz="2000" b="1" dirty="0"/>
          </a:p>
        </p:txBody>
      </p:sp>
      <p:sp>
        <p:nvSpPr>
          <p:cNvPr id="21" name="テキスト ボックス 20">
            <a:extLst>
              <a:ext uri="{FF2B5EF4-FFF2-40B4-BE49-F238E27FC236}">
                <a16:creationId xmlns="" xmlns:a16="http://schemas.microsoft.com/office/drawing/2014/main" id="{6CC083B2-B1C8-49D1-9436-03D83B69D86D}"/>
              </a:ext>
            </a:extLst>
          </p:cNvPr>
          <p:cNvSpPr txBox="1"/>
          <p:nvPr/>
        </p:nvSpPr>
        <p:spPr>
          <a:xfrm>
            <a:off x="9387567" y="3675731"/>
            <a:ext cx="996311" cy="400110"/>
          </a:xfrm>
          <a:prstGeom prst="rect">
            <a:avLst/>
          </a:prstGeom>
          <a:noFill/>
        </p:spPr>
        <p:txBody>
          <a:bodyPr wrap="square" rtlCol="0">
            <a:spAutoFit/>
          </a:bodyPr>
          <a:lstStyle/>
          <a:p>
            <a:pPr algn="ctr"/>
            <a:r>
              <a:rPr kumimoji="1" lang="ja-JP" altLang="en-US" sz="2000" b="1" dirty="0"/>
              <a:t>学習者</a:t>
            </a:r>
            <a:endParaRPr kumimoji="1" lang="en-US" altLang="ja-JP" sz="2000" b="1" dirty="0"/>
          </a:p>
        </p:txBody>
      </p:sp>
      <p:sp>
        <p:nvSpPr>
          <p:cNvPr id="22" name="テキスト ボックス 21">
            <a:extLst>
              <a:ext uri="{FF2B5EF4-FFF2-40B4-BE49-F238E27FC236}">
                <a16:creationId xmlns="" xmlns:a16="http://schemas.microsoft.com/office/drawing/2014/main" id="{FD13304B-2D00-4C75-9AB5-399DEA998177}"/>
              </a:ext>
            </a:extLst>
          </p:cNvPr>
          <p:cNvSpPr txBox="1"/>
          <p:nvPr/>
        </p:nvSpPr>
        <p:spPr>
          <a:xfrm>
            <a:off x="10357489" y="2671483"/>
            <a:ext cx="996311" cy="400110"/>
          </a:xfrm>
          <a:prstGeom prst="rect">
            <a:avLst/>
          </a:prstGeom>
          <a:noFill/>
        </p:spPr>
        <p:txBody>
          <a:bodyPr wrap="square" rtlCol="0">
            <a:spAutoFit/>
          </a:bodyPr>
          <a:lstStyle/>
          <a:p>
            <a:pPr algn="ctr"/>
            <a:r>
              <a:rPr kumimoji="1" lang="ja-JP" altLang="en-US" sz="2000" b="1" dirty="0"/>
              <a:t>右手</a:t>
            </a:r>
            <a:endParaRPr kumimoji="1" lang="en-US" altLang="ja-JP" sz="2000" b="1" dirty="0"/>
          </a:p>
        </p:txBody>
      </p:sp>
    </p:spTree>
    <p:extLst>
      <p:ext uri="{BB962C8B-B14F-4D97-AF65-F5344CB8AC3E}">
        <p14:creationId xmlns:p14="http://schemas.microsoft.com/office/powerpoint/2010/main" val="4227698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solidFill>
                  <a:srgbClr val="0070C0"/>
                </a:solidFill>
              </a:rPr>
              <a:t>改善</a:t>
            </a:r>
            <a:endParaRPr lang="en-US" altLang="ja-JP" dirty="0">
              <a:solidFill>
                <a:srgbClr val="0070C0"/>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手本と使用者を</a:t>
            </a:r>
            <a:r>
              <a:rPr lang="ja-JP" altLang="en-US" dirty="0">
                <a:solidFill>
                  <a:srgbClr val="C00000"/>
                </a:solidFill>
              </a:rPr>
              <a:t>同じ方向</a:t>
            </a:r>
            <a:r>
              <a:rPr lang="ja-JP" altLang="en-US" dirty="0"/>
              <a:t>に配置し理解を容易に</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a:t>
            </a:r>
            <a:r>
              <a:rPr kumimoji="1" lang="en-US" altLang="ja-JP" sz="2800" dirty="0"/>
              <a:t>Unity</a:t>
            </a:r>
            <a:r>
              <a:rPr kumimoji="1" lang="ja-JP" altLang="en-US" sz="2800" dirty="0"/>
              <a:t>で開発</a:t>
            </a:r>
            <a:endParaRPr kumimoji="1" lang="en-US" altLang="ja-JP" sz="2800" dirty="0"/>
          </a:p>
          <a:p>
            <a:pPr>
              <a:buFont typeface="Wingdings" panose="05000000000000000000" pitchFamily="2" charset="2"/>
              <a:buChar char="l"/>
            </a:pPr>
            <a:endParaRPr lang="en-US" altLang="ja-JP" sz="2800" dirty="0"/>
          </a:p>
        </p:txBody>
      </p:sp>
      <p:sp>
        <p:nvSpPr>
          <p:cNvPr id="4" name="下矢印 3">
            <a:extLst>
              <a:ext uri="{FF2B5EF4-FFF2-40B4-BE49-F238E27FC236}">
                <a16:creationId xmlns="" xmlns:a16="http://schemas.microsoft.com/office/drawing/2014/main" id="{E28FBF97-D3B2-41FF-A7D7-DDC8AF9C5D56}"/>
              </a:ext>
            </a:extLst>
          </p:cNvPr>
          <p:cNvSpPr/>
          <p:nvPr/>
        </p:nvSpPr>
        <p:spPr>
          <a:xfrm rot="16200000">
            <a:off x="4295769" y="4592147"/>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 xmlns:a16="http://schemas.microsoft.com/office/drawing/2014/main" id="{E2DBAFA5-B144-4857-A24F-C5316D6D98B9}"/>
              </a:ext>
            </a:extLst>
          </p:cNvPr>
          <p:cNvSpPr/>
          <p:nvPr/>
        </p:nvSpPr>
        <p:spPr>
          <a:xfrm rot="16200000">
            <a:off x="8031707" y="4609909"/>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 xmlns:a16="http://schemas.microsoft.com/office/drawing/2014/main" id="{2583DC95-F21D-499C-AEEF-FE9E294BF1C2}"/>
              </a:ext>
            </a:extLst>
          </p:cNvPr>
          <p:cNvGrpSpPr/>
          <p:nvPr/>
        </p:nvGrpSpPr>
        <p:grpSpPr>
          <a:xfrm>
            <a:off x="143545" y="3609475"/>
            <a:ext cx="4079540" cy="2193794"/>
            <a:chOff x="7074569" y="1661704"/>
            <a:chExt cx="5117430" cy="2636756"/>
          </a:xfrm>
        </p:grpSpPr>
        <p:pic>
          <p:nvPicPr>
            <p:cNvPr id="9" name="図 8">
              <a:extLst>
                <a:ext uri="{FF2B5EF4-FFF2-40B4-BE49-F238E27FC236}">
                  <a16:creationId xmlns="" xmlns:a16="http://schemas.microsoft.com/office/drawing/2014/main" id="{B85298D5-C8A2-4368-A823-3E13347B4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 xmlns:a16="http://schemas.microsoft.com/office/drawing/2014/main" id="{6333FC3D-6ABC-4A65-8CE9-E71F9935C63A}"/>
              </a:ext>
            </a:extLst>
          </p:cNvPr>
          <p:cNvSpPr txBox="1"/>
          <p:nvPr/>
        </p:nvSpPr>
        <p:spPr>
          <a:xfrm>
            <a:off x="5264" y="5873586"/>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 xmlns:a16="http://schemas.microsoft.com/office/drawing/2014/main" id="{2669A9DE-B469-4229-860A-249F385E4B7D}"/>
              </a:ext>
            </a:extLst>
          </p:cNvPr>
          <p:cNvSpPr txBox="1"/>
          <p:nvPr/>
        </p:nvSpPr>
        <p:spPr>
          <a:xfrm>
            <a:off x="4120385" y="5788743"/>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 xmlns:a16="http://schemas.microsoft.com/office/drawing/2014/main" id="{8C2194EA-DF40-42F8-9AFB-C9335AD90AC3}"/>
              </a:ext>
            </a:extLst>
          </p:cNvPr>
          <p:cNvSpPr txBox="1"/>
          <p:nvPr/>
        </p:nvSpPr>
        <p:spPr>
          <a:xfrm>
            <a:off x="8814152" y="5717853"/>
            <a:ext cx="3377848" cy="830997"/>
          </a:xfrm>
          <a:prstGeom prst="rect">
            <a:avLst/>
          </a:prstGeom>
          <a:noFill/>
        </p:spPr>
        <p:txBody>
          <a:bodyPr wrap="none" rtlCol="0">
            <a:spAutoFit/>
          </a:bodyPr>
          <a:lstStyle/>
          <a:p>
            <a:r>
              <a:rPr lang="ja-JP" altLang="en-US" sz="2400" dirty="0"/>
              <a:t>ゲームエンジン上に</a:t>
            </a:r>
            <a:r>
              <a:rPr lang="ja-JP" altLang="en-US" sz="2400" dirty="0" smtClean="0"/>
              <a:t>表現</a:t>
            </a:r>
            <a:endParaRPr lang="en-US" altLang="ja-JP" sz="2400" dirty="0"/>
          </a:p>
          <a:p>
            <a:r>
              <a:rPr lang="ja-JP" altLang="en-US" sz="2400" dirty="0"/>
              <a:t>手指３Ｄモデルを利用</a:t>
            </a:r>
            <a:endParaRPr kumimoji="1" lang="ja-JP" altLang="en-US" sz="2400" dirty="0"/>
          </a:p>
        </p:txBody>
      </p:sp>
      <p:pic>
        <p:nvPicPr>
          <p:cNvPr id="19" name="図 18">
            <a:extLst>
              <a:ext uri="{FF2B5EF4-FFF2-40B4-BE49-F238E27FC236}">
                <a16:creationId xmlns="" xmlns:a16="http://schemas.microsoft.com/office/drawing/2014/main" id="{751ED164-0566-472E-91F5-4D67E67A1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9136" y="3551624"/>
            <a:ext cx="3194472" cy="2193794"/>
          </a:xfrm>
          <a:prstGeom prst="rect">
            <a:avLst/>
          </a:prstGeom>
        </p:spPr>
      </p:pic>
      <p:sp>
        <p:nvSpPr>
          <p:cNvPr id="20" name="テキスト ボックス 19">
            <a:extLst>
              <a:ext uri="{FF2B5EF4-FFF2-40B4-BE49-F238E27FC236}">
                <a16:creationId xmlns="" xmlns:a16="http://schemas.microsoft.com/office/drawing/2014/main" id="{4F1C0DF0-C483-4866-8BD9-03F2197D6927}"/>
              </a:ext>
            </a:extLst>
          </p:cNvPr>
          <p:cNvSpPr txBox="1"/>
          <p:nvPr/>
        </p:nvSpPr>
        <p:spPr>
          <a:xfrm>
            <a:off x="4475789" y="6196752"/>
            <a:ext cx="3801105" cy="276999"/>
          </a:xfrm>
          <a:prstGeom prst="rect">
            <a:avLst/>
          </a:prstGeom>
          <a:noFill/>
        </p:spPr>
        <p:txBody>
          <a:bodyPr wrap="none" rtlCol="0">
            <a:spAutoFit/>
          </a:bodyPr>
          <a:lstStyle/>
          <a:p>
            <a:r>
              <a:rPr kumimoji="1" lang="ja-JP" altLang="en-US" sz="1200" dirty="0"/>
              <a:t>出典：</a:t>
            </a:r>
            <a:r>
              <a:rPr kumimoji="1" lang="en-US" altLang="ja-JP" sz="1200" dirty="0"/>
              <a:t> https://www.youtube.com/watch?v=5_bVkbG1ZCo</a:t>
            </a:r>
          </a:p>
        </p:txBody>
      </p:sp>
      <p:pic>
        <p:nvPicPr>
          <p:cNvPr id="22" name="図 21">
            <a:extLst>
              <a:ext uri="{FF2B5EF4-FFF2-40B4-BE49-F238E27FC236}">
                <a16:creationId xmlns="" xmlns:a16="http://schemas.microsoft.com/office/drawing/2014/main" id="{0B3D10E2-DE58-445E-90ED-1A178DD7E5E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3972" t="47368" r="4328" b="6702"/>
          <a:stretch/>
        </p:blipFill>
        <p:spPr>
          <a:xfrm>
            <a:off x="8491991" y="3662645"/>
            <a:ext cx="3578985" cy="2011980"/>
          </a:xfrm>
          <a:prstGeom prst="rect">
            <a:avLst/>
          </a:prstGeom>
        </p:spPr>
      </p:pic>
      <p:sp>
        <p:nvSpPr>
          <p:cNvPr id="6" name="正方形/長方形 5">
            <a:extLst>
              <a:ext uri="{FF2B5EF4-FFF2-40B4-BE49-F238E27FC236}">
                <a16:creationId xmlns="" xmlns:a16="http://schemas.microsoft.com/office/drawing/2014/main" id="{0060D5FA-8061-4C44-9D64-89E0261CDBBB}"/>
              </a:ext>
            </a:extLst>
          </p:cNvPr>
          <p:cNvSpPr/>
          <p:nvPr/>
        </p:nvSpPr>
        <p:spPr>
          <a:xfrm>
            <a:off x="4753907" y="4438113"/>
            <a:ext cx="1670955" cy="53960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赤外線カメラ上で認識した手指</a:t>
            </a:r>
          </a:p>
        </p:txBody>
      </p:sp>
    </p:spTree>
    <p:extLst>
      <p:ext uri="{BB962C8B-B14F-4D97-AF65-F5344CB8AC3E}">
        <p14:creationId xmlns:p14="http://schemas.microsoft.com/office/powerpoint/2010/main" val="2519541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Tree>
    <p:extLst>
      <p:ext uri="{BB962C8B-B14F-4D97-AF65-F5344CB8AC3E}">
        <p14:creationId xmlns:p14="http://schemas.microsoft.com/office/powerpoint/2010/main" val="10123067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6" name="handmov4">
            <a:hlinkClick r:id="" action="ppaction://media"/>
            <a:extLst>
              <a:ext uri="{FF2B5EF4-FFF2-40B4-BE49-F238E27FC236}">
                <a16:creationId xmlns="" xmlns:a16="http://schemas.microsoft.com/office/drawing/2014/main" id="{CD0026F8-2CC8-4112-9786-053CC0961C6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95357" y="1244879"/>
            <a:ext cx="8401286" cy="4725616"/>
          </a:xfrm>
        </p:spPr>
      </p:pic>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22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mc:Choice xmlns="" xmlns:am3d="http://schemas.microsoft.com/office/drawing/2017/model3d"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mc:Choice xmlns="" xmlns:am3d="http://schemas.microsoft.com/office/drawing/2017/model3d"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mc:Choice xmlns="" xmlns:am3d="http://schemas.microsoft.com/office/drawing/2017/model3d"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mc:Choice xmlns="" xmlns:am3d="http://schemas.microsoft.com/office/drawing/2017/model3d"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3211</TotalTime>
  <Words>1676</Words>
  <Application>Microsoft Office PowerPoint</Application>
  <PresentationFormat>ユーザー設定</PresentationFormat>
  <Paragraphs>312</Paragraphs>
  <Slides>23</Slides>
  <Notes>21</Notes>
  <HiddenSlides>0</HiddenSlides>
  <MMClips>2</MMClips>
  <ScaleCrop>false</ScaleCrop>
  <HeadingPairs>
    <vt:vector size="4" baseType="variant">
      <vt:variant>
        <vt:lpstr>テーマ</vt:lpstr>
      </vt:variant>
      <vt:variant>
        <vt:i4>1</vt:i4>
      </vt:variant>
      <vt:variant>
        <vt:lpstr>スライド タイトル</vt:lpstr>
      </vt:variant>
      <vt:variant>
        <vt:i4>23</vt:i4>
      </vt:variant>
    </vt:vector>
  </HeadingPairs>
  <TitlesOfParts>
    <vt:vector size="24" baseType="lpstr">
      <vt:lpstr>Blank</vt:lpstr>
      <vt:lpstr>ハンドトラッキング機能搭載HMDを　用いた手話学習支援ツールの検討</vt:lpstr>
      <vt:lpstr>本研究の背景</vt:lpstr>
      <vt:lpstr>本研究の背景（従来手法）</vt:lpstr>
      <vt:lpstr>本研究の背景（問題点）</vt:lpstr>
      <vt:lpstr>本研究の目的</vt:lpstr>
      <vt:lpstr>ハンドトラッキング</vt:lpstr>
      <vt:lpstr>本システムで想定する学習手順</vt:lpstr>
      <vt:lpstr>動作の様子</vt:lpstr>
      <vt:lpstr>手形状の識別手法</vt:lpstr>
      <vt:lpstr>今後の方針</vt:lpstr>
      <vt:lpstr>補足資料</vt:lpstr>
      <vt:lpstr>補足資料</vt:lpstr>
      <vt:lpstr>PowerPoint プレゼンテーション</vt:lpstr>
      <vt:lpstr>PowerPoint プレゼンテーション</vt:lpstr>
      <vt:lpstr>日本手話</vt:lpstr>
      <vt:lpstr>先行の他研究との比較 「モーションセンサを用いた指文字学習支援アプリケーションに関する検討」</vt:lpstr>
      <vt:lpstr>先行の他研究との比較 「Kinectと3Dモデルを用いた手話学習支援システムの構築」</vt:lpstr>
      <vt:lpstr>学習モードの流れ</vt:lpstr>
      <vt:lpstr>テストモードの流れ</vt:lpstr>
      <vt:lpstr>指曲げ伸ばしの識別手法</vt:lpstr>
      <vt:lpstr>識別手法の問題</vt:lpstr>
      <vt:lpstr>指曲げ伸ばしの識別手法（新手法）</vt:lpstr>
      <vt:lpstr>指識別の新手法の実演</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momiji</cp:lastModifiedBy>
  <cp:revision>647</cp:revision>
  <dcterms:created xsi:type="dcterms:W3CDTF">2020-11-07T03:20:35Z</dcterms:created>
  <dcterms:modified xsi:type="dcterms:W3CDTF">2021-03-05T00:44:08Z</dcterms:modified>
</cp:coreProperties>
</file>